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98" r:id="rId5"/>
    <p:sldId id="263" r:id="rId6"/>
    <p:sldId id="265" r:id="rId7"/>
    <p:sldId id="266" r:id="rId8"/>
    <p:sldId id="267" r:id="rId9"/>
    <p:sldId id="293" r:id="rId10"/>
    <p:sldId id="268" r:id="rId11"/>
    <p:sldId id="269" r:id="rId12"/>
    <p:sldId id="270" r:id="rId13"/>
    <p:sldId id="271" r:id="rId14"/>
    <p:sldId id="272" r:id="rId15"/>
    <p:sldId id="273" r:id="rId16"/>
    <p:sldId id="274" r:id="rId17"/>
    <p:sldId id="275" r:id="rId18"/>
    <p:sldId id="276" r:id="rId19"/>
    <p:sldId id="294" r:id="rId20"/>
    <p:sldId id="277" r:id="rId21"/>
    <p:sldId id="278" r:id="rId22"/>
    <p:sldId id="295" r:id="rId23"/>
    <p:sldId id="279" r:id="rId24"/>
    <p:sldId id="280" r:id="rId25"/>
    <p:sldId id="282" r:id="rId26"/>
    <p:sldId id="281" r:id="rId27"/>
    <p:sldId id="283" r:id="rId28"/>
    <p:sldId id="284" r:id="rId29"/>
    <p:sldId id="285" r:id="rId30"/>
    <p:sldId id="292" r:id="rId31"/>
    <p:sldId id="286" r:id="rId32"/>
    <p:sldId id="288" r:id="rId33"/>
    <p:sldId id="289" r:id="rId34"/>
    <p:sldId id="297" r:id="rId35"/>
    <p:sldId id="296" r:id="rId3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bara Robledo Espejo" initials="BRE" lastIdx="3" clrIdx="0">
    <p:extLst>
      <p:ext uri="{19B8F6BF-5375-455C-9EA6-DF929625EA0E}">
        <p15:presenceInfo xmlns:p15="http://schemas.microsoft.com/office/powerpoint/2012/main" userId="S-1-5-21-1538672992-175319928-926709054-1446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CBCB"/>
    <a:srgbClr val="D46112"/>
    <a:srgbClr val="ED7D31"/>
    <a:srgbClr val="F19E65"/>
    <a:srgbClr val="92420C"/>
    <a:srgbClr val="FF99FF"/>
    <a:srgbClr val="FF66CC"/>
    <a:srgbClr val="D9D9D9"/>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470" autoAdjust="0"/>
  </p:normalViewPr>
  <p:slideViewPr>
    <p:cSldViewPr snapToGrid="0">
      <p:cViewPr varScale="1">
        <p:scale>
          <a:sx n="87" d="100"/>
          <a:sy n="87" d="100"/>
        </p:scale>
        <p:origin x="3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FB99AE-051E-4FDA-B1A4-A522B40D7900}" type="doc">
      <dgm:prSet loTypeId="urn:microsoft.com/office/officeart/2005/8/layout/cycle6" loCatId="cycle" qsTypeId="urn:microsoft.com/office/officeart/2005/8/quickstyle/simple1" qsCatId="simple" csTypeId="urn:microsoft.com/office/officeart/2005/8/colors/accent2_2" csCatId="accent2" phldr="1"/>
      <dgm:spPr/>
      <dgm:t>
        <a:bodyPr/>
        <a:lstStyle/>
        <a:p>
          <a:endParaRPr lang="es-CL"/>
        </a:p>
      </dgm:t>
    </dgm:pt>
    <dgm:pt modelId="{9AFAEC6B-467F-445E-A283-BE808C1034FA}">
      <dgm:prSet phldrT="[Texto]" custT="1"/>
      <dgm:spPr/>
      <dgm:t>
        <a:bodyPr/>
        <a:lstStyle/>
        <a:p>
          <a:r>
            <a:rPr lang="es-CL" sz="1400" dirty="0"/>
            <a:t>No se permiten las relaciones reflexivas. </a:t>
          </a:r>
        </a:p>
      </dgm:t>
    </dgm:pt>
    <dgm:pt modelId="{2309A2EA-2985-4CB3-BC0E-6CE2091433CB}" type="parTrans" cxnId="{D6CDF2B3-1932-46DD-9C6B-61DE37BD18A4}">
      <dgm:prSet/>
      <dgm:spPr/>
      <dgm:t>
        <a:bodyPr/>
        <a:lstStyle/>
        <a:p>
          <a:endParaRPr lang="es-CL"/>
        </a:p>
      </dgm:t>
    </dgm:pt>
    <dgm:pt modelId="{830CCD9E-EA21-49CA-A664-7D9C188F0AA0}" type="sibTrans" cxnId="{D6CDF2B3-1932-46DD-9C6B-61DE37BD18A4}">
      <dgm:prSet/>
      <dgm:spPr/>
      <dgm:t>
        <a:bodyPr/>
        <a:lstStyle/>
        <a:p>
          <a:endParaRPr lang="es-CL"/>
        </a:p>
      </dgm:t>
    </dgm:pt>
    <dgm:pt modelId="{824FBFFF-C2B3-40C9-ADCF-056466F9ECD7}">
      <dgm:prSet phldrT="[Texto]" custT="1"/>
      <dgm:spPr/>
      <dgm:t>
        <a:bodyPr/>
        <a:lstStyle/>
        <a:p>
          <a:r>
            <a:rPr lang="es-CL" sz="1400" dirty="0"/>
            <a:t>No puede definirse más de una relación entre dos segmentos de un árbol.</a:t>
          </a:r>
        </a:p>
      </dgm:t>
    </dgm:pt>
    <dgm:pt modelId="{118AE553-BAA1-42EF-9E77-ACCC32C7B89C}" type="parTrans" cxnId="{D7281C19-A920-4DB3-9AEC-CE09623C899D}">
      <dgm:prSet/>
      <dgm:spPr/>
      <dgm:t>
        <a:bodyPr/>
        <a:lstStyle/>
        <a:p>
          <a:endParaRPr lang="es-CL"/>
        </a:p>
      </dgm:t>
    </dgm:pt>
    <dgm:pt modelId="{35411530-ECB6-4C13-A09B-3CB85A61706D}" type="sibTrans" cxnId="{D7281C19-A920-4DB3-9AEC-CE09623C899D}">
      <dgm:prSet/>
      <dgm:spPr/>
      <dgm:t>
        <a:bodyPr/>
        <a:lstStyle/>
        <a:p>
          <a:endParaRPr lang="es-CL"/>
        </a:p>
      </dgm:t>
    </dgm:pt>
    <dgm:pt modelId="{94A00949-80B6-47EE-8406-95A22AFFAFC3}">
      <dgm:prSet phldrT="[Texto]" custT="1"/>
      <dgm:spPr/>
      <dgm:t>
        <a:bodyPr/>
        <a:lstStyle/>
        <a:p>
          <a:r>
            <a:rPr lang="es-CL" sz="1400" dirty="0"/>
            <a:t>La estructura del árbol, una vez creada, no se puede modificar. </a:t>
          </a:r>
        </a:p>
      </dgm:t>
    </dgm:pt>
    <dgm:pt modelId="{F772299B-3665-427F-BC71-CDE99370F548}" type="parTrans" cxnId="{DAB6478D-BF72-42BD-A031-353983675CAA}">
      <dgm:prSet/>
      <dgm:spPr/>
      <dgm:t>
        <a:bodyPr/>
        <a:lstStyle/>
        <a:p>
          <a:endParaRPr lang="es-CL"/>
        </a:p>
      </dgm:t>
    </dgm:pt>
    <dgm:pt modelId="{87C3CA3C-4C51-432C-B253-74F45FD7FD16}" type="sibTrans" cxnId="{DAB6478D-BF72-42BD-A031-353983675CAA}">
      <dgm:prSet/>
      <dgm:spPr/>
      <dgm:t>
        <a:bodyPr/>
        <a:lstStyle/>
        <a:p>
          <a:endParaRPr lang="es-CL"/>
        </a:p>
      </dgm:t>
    </dgm:pt>
    <dgm:pt modelId="{62E8BC70-561F-4ED1-83E2-E6387350F6EB}">
      <dgm:prSet phldrT="[Texto]" custT="1"/>
      <dgm:spPr/>
      <dgm:t>
        <a:bodyPr/>
        <a:lstStyle/>
        <a:p>
          <a:r>
            <a:rPr lang="es-CL" sz="1400" dirty="0"/>
            <a:t>Cada árbol debe tener un único segmento raíz. </a:t>
          </a:r>
        </a:p>
      </dgm:t>
    </dgm:pt>
    <dgm:pt modelId="{1B6F54C6-F88C-42EF-9586-094FB2C1381A}" type="parTrans" cxnId="{985F181E-0E5C-4EE0-98B9-580080B4226C}">
      <dgm:prSet/>
      <dgm:spPr/>
      <dgm:t>
        <a:bodyPr/>
        <a:lstStyle/>
        <a:p>
          <a:endParaRPr lang="es-CL"/>
        </a:p>
      </dgm:t>
    </dgm:pt>
    <dgm:pt modelId="{46F70F09-99AC-4DDA-A783-3138C0474AA9}" type="sibTrans" cxnId="{985F181E-0E5C-4EE0-98B9-580080B4226C}">
      <dgm:prSet/>
      <dgm:spPr/>
      <dgm:t>
        <a:bodyPr/>
        <a:lstStyle/>
        <a:p>
          <a:endParaRPr lang="es-CL"/>
        </a:p>
      </dgm:t>
    </dgm:pt>
    <dgm:pt modelId="{A210B281-6BCF-4746-9313-CBA97CE113EA}">
      <dgm:prSet phldrT="[Texto]" custT="1"/>
      <dgm:spPr/>
      <dgm:t>
        <a:bodyPr/>
        <a:lstStyle/>
        <a:p>
          <a:r>
            <a:rPr lang="es-CL" sz="1400" dirty="0"/>
            <a:t>Para cualquier acceso a la información almacenada, es obligatorio el acceso por la raíz. </a:t>
          </a:r>
        </a:p>
      </dgm:t>
    </dgm:pt>
    <dgm:pt modelId="{52562623-16FF-4907-8EE4-4AE3767814E0}" type="parTrans" cxnId="{0A211E86-C353-48B2-A054-DEA2FD6B3971}">
      <dgm:prSet/>
      <dgm:spPr/>
      <dgm:t>
        <a:bodyPr/>
        <a:lstStyle/>
        <a:p>
          <a:endParaRPr lang="es-CL"/>
        </a:p>
      </dgm:t>
    </dgm:pt>
    <dgm:pt modelId="{9925B9E0-6C6A-470B-A8E4-13F666D4A262}" type="sibTrans" cxnId="{0A211E86-C353-48B2-A054-DEA2FD6B3971}">
      <dgm:prSet/>
      <dgm:spPr/>
      <dgm:t>
        <a:bodyPr/>
        <a:lstStyle/>
        <a:p>
          <a:endParaRPr lang="es-CL"/>
        </a:p>
      </dgm:t>
    </dgm:pt>
    <dgm:pt modelId="{2696E39B-2E98-4364-B513-1A7B4A896CDB}">
      <dgm:prSet phldrT="[Texto]" custT="1"/>
      <dgm:spPr/>
      <dgm:t>
        <a:bodyPr/>
        <a:lstStyle/>
        <a:p>
          <a:r>
            <a:rPr lang="es-CL" sz="1400" dirty="0"/>
            <a:t>El árbol debe recorrer siempre en un orden prefijado. </a:t>
          </a:r>
        </a:p>
      </dgm:t>
    </dgm:pt>
    <dgm:pt modelId="{702A514D-8D21-4C79-AB83-4E69CC90FC95}" type="parTrans" cxnId="{21C59961-955E-452D-B2B9-984392E3E94A}">
      <dgm:prSet/>
      <dgm:spPr/>
      <dgm:t>
        <a:bodyPr/>
        <a:lstStyle/>
        <a:p>
          <a:endParaRPr lang="es-CL"/>
        </a:p>
      </dgm:t>
    </dgm:pt>
    <dgm:pt modelId="{CD2E84A4-EAA6-4A61-9584-008D1A2EAB7E}" type="sibTrans" cxnId="{21C59961-955E-452D-B2B9-984392E3E94A}">
      <dgm:prSet/>
      <dgm:spPr/>
      <dgm:t>
        <a:bodyPr/>
        <a:lstStyle/>
        <a:p>
          <a:endParaRPr lang="es-CL"/>
        </a:p>
      </dgm:t>
    </dgm:pt>
    <dgm:pt modelId="{FE86FCF6-1CB4-4409-BB67-E42C496A7979}">
      <dgm:prSet phldrT="[Texto]" custT="1"/>
      <dgm:spPr/>
      <dgm:t>
        <a:bodyPr/>
        <a:lstStyle/>
        <a:p>
          <a:r>
            <a:rPr lang="es-CL" sz="1400" dirty="0"/>
            <a:t>No se permiten relaciones N:M </a:t>
          </a:r>
        </a:p>
      </dgm:t>
    </dgm:pt>
    <dgm:pt modelId="{057FD5E5-3595-41F2-96C0-9252D2F3DBD0}" type="parTrans" cxnId="{7C0E026C-455B-4C31-9166-989B88304321}">
      <dgm:prSet/>
      <dgm:spPr/>
      <dgm:t>
        <a:bodyPr/>
        <a:lstStyle/>
        <a:p>
          <a:endParaRPr lang="es-CL"/>
        </a:p>
      </dgm:t>
    </dgm:pt>
    <dgm:pt modelId="{38782760-8466-4998-B557-32D8437F8F63}" type="sibTrans" cxnId="{7C0E026C-455B-4C31-9166-989B88304321}">
      <dgm:prSet/>
      <dgm:spPr/>
      <dgm:t>
        <a:bodyPr/>
        <a:lstStyle/>
        <a:p>
          <a:endParaRPr lang="es-CL"/>
        </a:p>
      </dgm:t>
    </dgm:pt>
    <dgm:pt modelId="{EEBEECAE-30C3-4502-A42A-1268C19C8C3A}">
      <dgm:prSet phldrT="[Texto]" custT="1"/>
      <dgm:spPr/>
      <dgm:t>
        <a:bodyPr/>
        <a:lstStyle/>
        <a:p>
          <a:r>
            <a:rPr lang="es-CL" sz="1400" dirty="0"/>
            <a:t>No se permite a un hijo con más de un padre. </a:t>
          </a:r>
        </a:p>
      </dgm:t>
    </dgm:pt>
    <dgm:pt modelId="{D46FF3D0-D517-41FF-B3B2-CFA570CD469E}" type="parTrans" cxnId="{F5E61AA7-C4CE-4F68-8DC3-435333A39E79}">
      <dgm:prSet/>
      <dgm:spPr/>
      <dgm:t>
        <a:bodyPr/>
        <a:lstStyle/>
        <a:p>
          <a:endParaRPr lang="es-CL"/>
        </a:p>
      </dgm:t>
    </dgm:pt>
    <dgm:pt modelId="{7F6E7EFB-7FE7-408E-B2AA-32F5CFFE3974}" type="sibTrans" cxnId="{F5E61AA7-C4CE-4F68-8DC3-435333A39E79}">
      <dgm:prSet/>
      <dgm:spPr/>
      <dgm:t>
        <a:bodyPr/>
        <a:lstStyle/>
        <a:p>
          <a:endParaRPr lang="es-CL"/>
        </a:p>
      </dgm:t>
    </dgm:pt>
    <dgm:pt modelId="{5FD8D5EA-CB01-4732-B6E3-0B967CD4933B}" type="pres">
      <dgm:prSet presAssocID="{F4FB99AE-051E-4FDA-B1A4-A522B40D7900}" presName="cycle" presStyleCnt="0">
        <dgm:presLayoutVars>
          <dgm:dir/>
          <dgm:resizeHandles val="exact"/>
        </dgm:presLayoutVars>
      </dgm:prSet>
      <dgm:spPr/>
    </dgm:pt>
    <dgm:pt modelId="{48CE2E4F-76FB-498D-9261-2331B73AAC7B}" type="pres">
      <dgm:prSet presAssocID="{9AFAEC6B-467F-445E-A283-BE808C1034FA}" presName="node" presStyleLbl="node1" presStyleIdx="0" presStyleCnt="8" custScaleX="225298" custScaleY="109101" custRadScaleRad="94510">
        <dgm:presLayoutVars>
          <dgm:bulletEnabled val="1"/>
        </dgm:presLayoutVars>
      </dgm:prSet>
      <dgm:spPr/>
    </dgm:pt>
    <dgm:pt modelId="{4BAF1E9C-06CE-43C6-802C-D42F096C7B45}" type="pres">
      <dgm:prSet presAssocID="{9AFAEC6B-467F-445E-A283-BE808C1034FA}" presName="spNode" presStyleCnt="0"/>
      <dgm:spPr/>
    </dgm:pt>
    <dgm:pt modelId="{4AB887C8-4CF5-4E8C-BB25-4E58E2A7F380}" type="pres">
      <dgm:prSet presAssocID="{830CCD9E-EA21-49CA-A664-7D9C188F0AA0}" presName="sibTrans" presStyleLbl="sibTrans1D1" presStyleIdx="0" presStyleCnt="8"/>
      <dgm:spPr/>
    </dgm:pt>
    <dgm:pt modelId="{7FA477F0-7AD5-43FF-9F4C-F07BF8232D00}" type="pres">
      <dgm:prSet presAssocID="{824FBFFF-C2B3-40C9-ADCF-056466F9ECD7}" presName="node" presStyleLbl="node1" presStyleIdx="1" presStyleCnt="8" custScaleX="225298" custScaleY="131336" custRadScaleRad="98239" custRadScaleInc="97014">
        <dgm:presLayoutVars>
          <dgm:bulletEnabled val="1"/>
        </dgm:presLayoutVars>
      </dgm:prSet>
      <dgm:spPr/>
    </dgm:pt>
    <dgm:pt modelId="{711599D2-E59D-42D5-9CAD-5B7D23925C3D}" type="pres">
      <dgm:prSet presAssocID="{824FBFFF-C2B3-40C9-ADCF-056466F9ECD7}" presName="spNode" presStyleCnt="0"/>
      <dgm:spPr/>
    </dgm:pt>
    <dgm:pt modelId="{BF032244-77B3-4AC2-86FB-3CC606E4CB08}" type="pres">
      <dgm:prSet presAssocID="{35411530-ECB6-4C13-A09B-3CB85A61706D}" presName="sibTrans" presStyleLbl="sibTrans1D1" presStyleIdx="1" presStyleCnt="8"/>
      <dgm:spPr/>
    </dgm:pt>
    <dgm:pt modelId="{C04C6826-168E-48B4-9FEC-FC9D0A28A1F0}" type="pres">
      <dgm:prSet presAssocID="{FE86FCF6-1CB4-4409-BB67-E42C496A7979}" presName="node" presStyleLbl="node1" presStyleIdx="2" presStyleCnt="8" custScaleX="225298" custScaleY="131336">
        <dgm:presLayoutVars>
          <dgm:bulletEnabled val="1"/>
        </dgm:presLayoutVars>
      </dgm:prSet>
      <dgm:spPr/>
    </dgm:pt>
    <dgm:pt modelId="{B5A45B81-CDE1-484F-A567-B691DF0389C5}" type="pres">
      <dgm:prSet presAssocID="{FE86FCF6-1CB4-4409-BB67-E42C496A7979}" presName="spNode" presStyleCnt="0"/>
      <dgm:spPr/>
    </dgm:pt>
    <dgm:pt modelId="{93D0FCF8-D3AA-4892-A4EF-66AC3EAFBDFC}" type="pres">
      <dgm:prSet presAssocID="{38782760-8466-4998-B557-32D8437F8F63}" presName="sibTrans" presStyleLbl="sibTrans1D1" presStyleIdx="2" presStyleCnt="8"/>
      <dgm:spPr/>
    </dgm:pt>
    <dgm:pt modelId="{547210D0-24B1-44A9-A4F7-2AC1362CD169}" type="pres">
      <dgm:prSet presAssocID="{EEBEECAE-30C3-4502-A42A-1268C19C8C3A}" presName="node" presStyleLbl="node1" presStyleIdx="3" presStyleCnt="8" custScaleX="225298" custScaleY="131336" custRadScaleRad="101455" custRadScaleInc="-86996">
        <dgm:presLayoutVars>
          <dgm:bulletEnabled val="1"/>
        </dgm:presLayoutVars>
      </dgm:prSet>
      <dgm:spPr/>
    </dgm:pt>
    <dgm:pt modelId="{DDA85D0F-DE27-481C-ACC2-CDAC80264F8B}" type="pres">
      <dgm:prSet presAssocID="{EEBEECAE-30C3-4502-A42A-1268C19C8C3A}" presName="spNode" presStyleCnt="0"/>
      <dgm:spPr/>
    </dgm:pt>
    <dgm:pt modelId="{17A4C2B5-8424-4054-857E-0DA5027FA0ED}" type="pres">
      <dgm:prSet presAssocID="{7F6E7EFB-7FE7-408E-B2AA-32F5CFFE3974}" presName="sibTrans" presStyleLbl="sibTrans1D1" presStyleIdx="3" presStyleCnt="8"/>
      <dgm:spPr/>
    </dgm:pt>
    <dgm:pt modelId="{7585508B-FD39-4D6F-ABC1-541FDD25CC11}" type="pres">
      <dgm:prSet presAssocID="{2696E39B-2E98-4364-B513-1A7B4A896CDB}" presName="node" presStyleLbl="node1" presStyleIdx="4" presStyleCnt="8" custScaleX="225298" custScaleY="99038" custRadScaleRad="97804">
        <dgm:presLayoutVars>
          <dgm:bulletEnabled val="1"/>
        </dgm:presLayoutVars>
      </dgm:prSet>
      <dgm:spPr/>
    </dgm:pt>
    <dgm:pt modelId="{8E0E6975-66C0-4B8F-A279-E1B433EBE7AB}" type="pres">
      <dgm:prSet presAssocID="{2696E39B-2E98-4364-B513-1A7B4A896CDB}" presName="spNode" presStyleCnt="0"/>
      <dgm:spPr/>
    </dgm:pt>
    <dgm:pt modelId="{BD17077F-44B6-4D7C-8B56-47DB250CA622}" type="pres">
      <dgm:prSet presAssocID="{CD2E84A4-EAA6-4A61-9584-008D1A2EAB7E}" presName="sibTrans" presStyleLbl="sibTrans1D1" presStyleIdx="4" presStyleCnt="8"/>
      <dgm:spPr/>
    </dgm:pt>
    <dgm:pt modelId="{B5477857-3723-428A-9618-7D0521337E9E}" type="pres">
      <dgm:prSet presAssocID="{94A00949-80B6-47EE-8406-95A22AFFAFC3}" presName="node" presStyleLbl="node1" presStyleIdx="5" presStyleCnt="8" custScaleX="225298" custScaleY="131336" custRadScaleRad="97310" custRadScaleInc="68957">
        <dgm:presLayoutVars>
          <dgm:bulletEnabled val="1"/>
        </dgm:presLayoutVars>
      </dgm:prSet>
      <dgm:spPr/>
    </dgm:pt>
    <dgm:pt modelId="{B39B2D7F-5728-474E-A3D3-C75D466522D1}" type="pres">
      <dgm:prSet presAssocID="{94A00949-80B6-47EE-8406-95A22AFFAFC3}" presName="spNode" presStyleCnt="0"/>
      <dgm:spPr/>
    </dgm:pt>
    <dgm:pt modelId="{016FAD81-875D-4475-9D05-B44AE3FD1893}" type="pres">
      <dgm:prSet presAssocID="{87C3CA3C-4C51-432C-B253-74F45FD7FD16}" presName="sibTrans" presStyleLbl="sibTrans1D1" presStyleIdx="5" presStyleCnt="8"/>
      <dgm:spPr/>
    </dgm:pt>
    <dgm:pt modelId="{07446CA9-D7C1-4C74-8C32-C2987A9E831C}" type="pres">
      <dgm:prSet presAssocID="{62E8BC70-561F-4ED1-83E2-E6387350F6EB}" presName="node" presStyleLbl="node1" presStyleIdx="6" presStyleCnt="8" custScaleX="225298" custScaleY="131336">
        <dgm:presLayoutVars>
          <dgm:bulletEnabled val="1"/>
        </dgm:presLayoutVars>
      </dgm:prSet>
      <dgm:spPr/>
    </dgm:pt>
    <dgm:pt modelId="{7A8D764C-5A67-4719-9A36-DD6A5643861A}" type="pres">
      <dgm:prSet presAssocID="{62E8BC70-561F-4ED1-83E2-E6387350F6EB}" presName="spNode" presStyleCnt="0"/>
      <dgm:spPr/>
    </dgm:pt>
    <dgm:pt modelId="{7B432FE7-5DD9-4204-82E6-3F29F272339B}" type="pres">
      <dgm:prSet presAssocID="{46F70F09-99AC-4DDA-A783-3138C0474AA9}" presName="sibTrans" presStyleLbl="sibTrans1D1" presStyleIdx="6" presStyleCnt="8"/>
      <dgm:spPr/>
    </dgm:pt>
    <dgm:pt modelId="{1040E4F0-6051-4A40-9B3A-B52219851602}" type="pres">
      <dgm:prSet presAssocID="{A210B281-6BCF-4746-9313-CBA97CE113EA}" presName="node" presStyleLbl="node1" presStyleIdx="7" presStyleCnt="8" custScaleX="225266" custScaleY="148466" custRadScaleRad="100210" custRadScaleInc="-86216">
        <dgm:presLayoutVars>
          <dgm:bulletEnabled val="1"/>
        </dgm:presLayoutVars>
      </dgm:prSet>
      <dgm:spPr/>
    </dgm:pt>
    <dgm:pt modelId="{8C4FB9D5-85A0-4BCD-A91A-C3456C784FC4}" type="pres">
      <dgm:prSet presAssocID="{A210B281-6BCF-4746-9313-CBA97CE113EA}" presName="spNode" presStyleCnt="0"/>
      <dgm:spPr/>
    </dgm:pt>
    <dgm:pt modelId="{77D3ACA5-190E-4EBC-8C04-76719D8A3818}" type="pres">
      <dgm:prSet presAssocID="{9925B9E0-6C6A-470B-A8E4-13F666D4A262}" presName="sibTrans" presStyleLbl="sibTrans1D1" presStyleIdx="7" presStyleCnt="8"/>
      <dgm:spPr/>
    </dgm:pt>
  </dgm:ptLst>
  <dgm:cxnLst>
    <dgm:cxn modelId="{D7281C19-A920-4DB3-9AEC-CE09623C899D}" srcId="{F4FB99AE-051E-4FDA-B1A4-A522B40D7900}" destId="{824FBFFF-C2B3-40C9-ADCF-056466F9ECD7}" srcOrd="1" destOrd="0" parTransId="{118AE553-BAA1-42EF-9E77-ACCC32C7B89C}" sibTransId="{35411530-ECB6-4C13-A09B-3CB85A61706D}"/>
    <dgm:cxn modelId="{985F181E-0E5C-4EE0-98B9-580080B4226C}" srcId="{F4FB99AE-051E-4FDA-B1A4-A522B40D7900}" destId="{62E8BC70-561F-4ED1-83E2-E6387350F6EB}" srcOrd="6" destOrd="0" parTransId="{1B6F54C6-F88C-42EF-9586-094FB2C1381A}" sibTransId="{46F70F09-99AC-4DDA-A783-3138C0474AA9}"/>
    <dgm:cxn modelId="{B3079F1E-A392-4DD6-AA98-57409ED28FC8}" type="presOf" srcId="{830CCD9E-EA21-49CA-A664-7D9C188F0AA0}" destId="{4AB887C8-4CF5-4E8C-BB25-4E58E2A7F380}" srcOrd="0" destOrd="0" presId="urn:microsoft.com/office/officeart/2005/8/layout/cycle6"/>
    <dgm:cxn modelId="{993C6836-2925-405D-BBD8-E1F4AB0BEA87}" type="presOf" srcId="{2696E39B-2E98-4364-B513-1A7B4A896CDB}" destId="{7585508B-FD39-4D6F-ABC1-541FDD25CC11}" srcOrd="0" destOrd="0" presId="urn:microsoft.com/office/officeart/2005/8/layout/cycle6"/>
    <dgm:cxn modelId="{73070040-5278-4F71-844B-A5373BD3E32D}" type="presOf" srcId="{7F6E7EFB-7FE7-408E-B2AA-32F5CFFE3974}" destId="{17A4C2B5-8424-4054-857E-0DA5027FA0ED}" srcOrd="0" destOrd="0" presId="urn:microsoft.com/office/officeart/2005/8/layout/cycle6"/>
    <dgm:cxn modelId="{C16E055C-3BAA-4652-A31A-B7C7145315D7}" type="presOf" srcId="{A210B281-6BCF-4746-9313-CBA97CE113EA}" destId="{1040E4F0-6051-4A40-9B3A-B52219851602}" srcOrd="0" destOrd="0" presId="urn:microsoft.com/office/officeart/2005/8/layout/cycle6"/>
    <dgm:cxn modelId="{21C59961-955E-452D-B2B9-984392E3E94A}" srcId="{F4FB99AE-051E-4FDA-B1A4-A522B40D7900}" destId="{2696E39B-2E98-4364-B513-1A7B4A896CDB}" srcOrd="4" destOrd="0" parTransId="{702A514D-8D21-4C79-AB83-4E69CC90FC95}" sibTransId="{CD2E84A4-EAA6-4A61-9584-008D1A2EAB7E}"/>
    <dgm:cxn modelId="{CEFD8562-1323-4C09-B474-B7C77BE0B0E3}" type="presOf" srcId="{FE86FCF6-1CB4-4409-BB67-E42C496A7979}" destId="{C04C6826-168E-48B4-9FEC-FC9D0A28A1F0}" srcOrd="0" destOrd="0" presId="urn:microsoft.com/office/officeart/2005/8/layout/cycle6"/>
    <dgm:cxn modelId="{7C0E026C-455B-4C31-9166-989B88304321}" srcId="{F4FB99AE-051E-4FDA-B1A4-A522B40D7900}" destId="{FE86FCF6-1CB4-4409-BB67-E42C496A7979}" srcOrd="2" destOrd="0" parTransId="{057FD5E5-3595-41F2-96C0-9252D2F3DBD0}" sibTransId="{38782760-8466-4998-B557-32D8437F8F63}"/>
    <dgm:cxn modelId="{16E5C850-12B8-45C6-8E29-99949532C8DD}" type="presOf" srcId="{94A00949-80B6-47EE-8406-95A22AFFAFC3}" destId="{B5477857-3723-428A-9618-7D0521337E9E}" srcOrd="0" destOrd="0" presId="urn:microsoft.com/office/officeart/2005/8/layout/cycle6"/>
    <dgm:cxn modelId="{6A544C72-48CC-474E-8B49-5CA88545050F}" type="presOf" srcId="{824FBFFF-C2B3-40C9-ADCF-056466F9ECD7}" destId="{7FA477F0-7AD5-43FF-9F4C-F07BF8232D00}" srcOrd="0" destOrd="0" presId="urn:microsoft.com/office/officeart/2005/8/layout/cycle6"/>
    <dgm:cxn modelId="{0A211E86-C353-48B2-A054-DEA2FD6B3971}" srcId="{F4FB99AE-051E-4FDA-B1A4-A522B40D7900}" destId="{A210B281-6BCF-4746-9313-CBA97CE113EA}" srcOrd="7" destOrd="0" parTransId="{52562623-16FF-4907-8EE4-4AE3767814E0}" sibTransId="{9925B9E0-6C6A-470B-A8E4-13F666D4A262}"/>
    <dgm:cxn modelId="{DAB6478D-BF72-42BD-A031-353983675CAA}" srcId="{F4FB99AE-051E-4FDA-B1A4-A522B40D7900}" destId="{94A00949-80B6-47EE-8406-95A22AFFAFC3}" srcOrd="5" destOrd="0" parTransId="{F772299B-3665-427F-BC71-CDE99370F548}" sibTransId="{87C3CA3C-4C51-432C-B253-74F45FD7FD16}"/>
    <dgm:cxn modelId="{C1BBBBA1-7BA2-43A9-9648-A11D39F0E085}" type="presOf" srcId="{87C3CA3C-4C51-432C-B253-74F45FD7FD16}" destId="{016FAD81-875D-4475-9D05-B44AE3FD1893}" srcOrd="0" destOrd="0" presId="urn:microsoft.com/office/officeart/2005/8/layout/cycle6"/>
    <dgm:cxn modelId="{0DC8C7A3-599A-41E4-8FC7-F9A1AF8C646D}" type="presOf" srcId="{CD2E84A4-EAA6-4A61-9584-008D1A2EAB7E}" destId="{BD17077F-44B6-4D7C-8B56-47DB250CA622}" srcOrd="0" destOrd="0" presId="urn:microsoft.com/office/officeart/2005/8/layout/cycle6"/>
    <dgm:cxn modelId="{F5E61AA7-C4CE-4F68-8DC3-435333A39E79}" srcId="{F4FB99AE-051E-4FDA-B1A4-A522B40D7900}" destId="{EEBEECAE-30C3-4502-A42A-1268C19C8C3A}" srcOrd="3" destOrd="0" parTransId="{D46FF3D0-D517-41FF-B3B2-CFA570CD469E}" sibTransId="{7F6E7EFB-7FE7-408E-B2AA-32F5CFFE3974}"/>
    <dgm:cxn modelId="{47940CAB-23FC-403F-868A-11B4AEB6D169}" type="presOf" srcId="{F4FB99AE-051E-4FDA-B1A4-A522B40D7900}" destId="{5FD8D5EA-CB01-4732-B6E3-0B967CD4933B}" srcOrd="0" destOrd="0" presId="urn:microsoft.com/office/officeart/2005/8/layout/cycle6"/>
    <dgm:cxn modelId="{4E0488AE-CC98-4C2E-A99C-0F8395C5A39E}" type="presOf" srcId="{35411530-ECB6-4C13-A09B-3CB85A61706D}" destId="{BF032244-77B3-4AC2-86FB-3CC606E4CB08}" srcOrd="0" destOrd="0" presId="urn:microsoft.com/office/officeart/2005/8/layout/cycle6"/>
    <dgm:cxn modelId="{D6CDF2B3-1932-46DD-9C6B-61DE37BD18A4}" srcId="{F4FB99AE-051E-4FDA-B1A4-A522B40D7900}" destId="{9AFAEC6B-467F-445E-A283-BE808C1034FA}" srcOrd="0" destOrd="0" parTransId="{2309A2EA-2985-4CB3-BC0E-6CE2091433CB}" sibTransId="{830CCD9E-EA21-49CA-A664-7D9C188F0AA0}"/>
    <dgm:cxn modelId="{68338ECF-61F5-481F-9D5F-5029A5EE1997}" type="presOf" srcId="{9925B9E0-6C6A-470B-A8E4-13F666D4A262}" destId="{77D3ACA5-190E-4EBC-8C04-76719D8A3818}" srcOrd="0" destOrd="0" presId="urn:microsoft.com/office/officeart/2005/8/layout/cycle6"/>
    <dgm:cxn modelId="{589036D6-AE19-4303-9934-ACFC069119A4}" type="presOf" srcId="{46F70F09-99AC-4DDA-A783-3138C0474AA9}" destId="{7B432FE7-5DD9-4204-82E6-3F29F272339B}" srcOrd="0" destOrd="0" presId="urn:microsoft.com/office/officeart/2005/8/layout/cycle6"/>
    <dgm:cxn modelId="{D71A85D9-CDFE-479F-80B7-F07964419241}" type="presOf" srcId="{9AFAEC6B-467F-445E-A283-BE808C1034FA}" destId="{48CE2E4F-76FB-498D-9261-2331B73AAC7B}" srcOrd="0" destOrd="0" presId="urn:microsoft.com/office/officeart/2005/8/layout/cycle6"/>
    <dgm:cxn modelId="{9B27F0DD-1C9A-4059-9D7B-970E4F2B2655}" type="presOf" srcId="{38782760-8466-4998-B557-32D8437F8F63}" destId="{93D0FCF8-D3AA-4892-A4EF-66AC3EAFBDFC}" srcOrd="0" destOrd="0" presId="urn:microsoft.com/office/officeart/2005/8/layout/cycle6"/>
    <dgm:cxn modelId="{E14B79ED-5E10-4FBD-8357-2B02B4ED4392}" type="presOf" srcId="{EEBEECAE-30C3-4502-A42A-1268C19C8C3A}" destId="{547210D0-24B1-44A9-A4F7-2AC1362CD169}" srcOrd="0" destOrd="0" presId="urn:microsoft.com/office/officeart/2005/8/layout/cycle6"/>
    <dgm:cxn modelId="{67A8B6FC-A04B-4A38-B7A4-6B4E96CAF3DF}" type="presOf" srcId="{62E8BC70-561F-4ED1-83E2-E6387350F6EB}" destId="{07446CA9-D7C1-4C74-8C32-C2987A9E831C}" srcOrd="0" destOrd="0" presId="urn:microsoft.com/office/officeart/2005/8/layout/cycle6"/>
    <dgm:cxn modelId="{E93E1390-116E-4DB1-83BF-7BDD5797420F}" type="presParOf" srcId="{5FD8D5EA-CB01-4732-B6E3-0B967CD4933B}" destId="{48CE2E4F-76FB-498D-9261-2331B73AAC7B}" srcOrd="0" destOrd="0" presId="urn:microsoft.com/office/officeart/2005/8/layout/cycle6"/>
    <dgm:cxn modelId="{ED5F432B-5A77-4F00-B753-825F1D768C42}" type="presParOf" srcId="{5FD8D5EA-CB01-4732-B6E3-0B967CD4933B}" destId="{4BAF1E9C-06CE-43C6-802C-D42F096C7B45}" srcOrd="1" destOrd="0" presId="urn:microsoft.com/office/officeart/2005/8/layout/cycle6"/>
    <dgm:cxn modelId="{9091A15B-BE2E-4757-8B89-A991657A07E8}" type="presParOf" srcId="{5FD8D5EA-CB01-4732-B6E3-0B967CD4933B}" destId="{4AB887C8-4CF5-4E8C-BB25-4E58E2A7F380}" srcOrd="2" destOrd="0" presId="urn:microsoft.com/office/officeart/2005/8/layout/cycle6"/>
    <dgm:cxn modelId="{42E18760-C4EA-44B2-870A-5E3131F53B40}" type="presParOf" srcId="{5FD8D5EA-CB01-4732-B6E3-0B967CD4933B}" destId="{7FA477F0-7AD5-43FF-9F4C-F07BF8232D00}" srcOrd="3" destOrd="0" presId="urn:microsoft.com/office/officeart/2005/8/layout/cycle6"/>
    <dgm:cxn modelId="{EECEC1AE-4589-4C67-9EEF-6CC73F25D842}" type="presParOf" srcId="{5FD8D5EA-CB01-4732-B6E3-0B967CD4933B}" destId="{711599D2-E59D-42D5-9CAD-5B7D23925C3D}" srcOrd="4" destOrd="0" presId="urn:microsoft.com/office/officeart/2005/8/layout/cycle6"/>
    <dgm:cxn modelId="{89CB7650-0AAE-4451-92E4-2C340AE394FD}" type="presParOf" srcId="{5FD8D5EA-CB01-4732-B6E3-0B967CD4933B}" destId="{BF032244-77B3-4AC2-86FB-3CC606E4CB08}" srcOrd="5" destOrd="0" presId="urn:microsoft.com/office/officeart/2005/8/layout/cycle6"/>
    <dgm:cxn modelId="{3E882DE1-39E6-42CE-94F7-483BC3EF1D77}" type="presParOf" srcId="{5FD8D5EA-CB01-4732-B6E3-0B967CD4933B}" destId="{C04C6826-168E-48B4-9FEC-FC9D0A28A1F0}" srcOrd="6" destOrd="0" presId="urn:microsoft.com/office/officeart/2005/8/layout/cycle6"/>
    <dgm:cxn modelId="{312DF10D-3775-4D70-8E6C-24012641CB0B}" type="presParOf" srcId="{5FD8D5EA-CB01-4732-B6E3-0B967CD4933B}" destId="{B5A45B81-CDE1-484F-A567-B691DF0389C5}" srcOrd="7" destOrd="0" presId="urn:microsoft.com/office/officeart/2005/8/layout/cycle6"/>
    <dgm:cxn modelId="{9EC6E1A4-5C6E-4EC2-83EF-919464949B12}" type="presParOf" srcId="{5FD8D5EA-CB01-4732-B6E3-0B967CD4933B}" destId="{93D0FCF8-D3AA-4892-A4EF-66AC3EAFBDFC}" srcOrd="8" destOrd="0" presId="urn:microsoft.com/office/officeart/2005/8/layout/cycle6"/>
    <dgm:cxn modelId="{AB26AC7E-AB65-45DA-A135-682A59B233B8}" type="presParOf" srcId="{5FD8D5EA-CB01-4732-B6E3-0B967CD4933B}" destId="{547210D0-24B1-44A9-A4F7-2AC1362CD169}" srcOrd="9" destOrd="0" presId="urn:microsoft.com/office/officeart/2005/8/layout/cycle6"/>
    <dgm:cxn modelId="{F5D87824-25C5-4F79-BEAB-028D3FF9587A}" type="presParOf" srcId="{5FD8D5EA-CB01-4732-B6E3-0B967CD4933B}" destId="{DDA85D0F-DE27-481C-ACC2-CDAC80264F8B}" srcOrd="10" destOrd="0" presId="urn:microsoft.com/office/officeart/2005/8/layout/cycle6"/>
    <dgm:cxn modelId="{E802BDBB-F31E-4E5C-84FC-26415EB8BB5E}" type="presParOf" srcId="{5FD8D5EA-CB01-4732-B6E3-0B967CD4933B}" destId="{17A4C2B5-8424-4054-857E-0DA5027FA0ED}" srcOrd="11" destOrd="0" presId="urn:microsoft.com/office/officeart/2005/8/layout/cycle6"/>
    <dgm:cxn modelId="{091F2209-D5C8-4599-A892-93B2B2E38FBA}" type="presParOf" srcId="{5FD8D5EA-CB01-4732-B6E3-0B967CD4933B}" destId="{7585508B-FD39-4D6F-ABC1-541FDD25CC11}" srcOrd="12" destOrd="0" presId="urn:microsoft.com/office/officeart/2005/8/layout/cycle6"/>
    <dgm:cxn modelId="{8FC1C437-0619-4786-BE88-ED8CA4A5CD9B}" type="presParOf" srcId="{5FD8D5EA-CB01-4732-B6E3-0B967CD4933B}" destId="{8E0E6975-66C0-4B8F-A279-E1B433EBE7AB}" srcOrd="13" destOrd="0" presId="urn:microsoft.com/office/officeart/2005/8/layout/cycle6"/>
    <dgm:cxn modelId="{8586CF63-712D-47BC-8A03-88D869468D7F}" type="presParOf" srcId="{5FD8D5EA-CB01-4732-B6E3-0B967CD4933B}" destId="{BD17077F-44B6-4D7C-8B56-47DB250CA622}" srcOrd="14" destOrd="0" presId="urn:microsoft.com/office/officeart/2005/8/layout/cycle6"/>
    <dgm:cxn modelId="{E16DD2FD-980B-4191-8B0B-0D2C1C8C52E6}" type="presParOf" srcId="{5FD8D5EA-CB01-4732-B6E3-0B967CD4933B}" destId="{B5477857-3723-428A-9618-7D0521337E9E}" srcOrd="15" destOrd="0" presId="urn:microsoft.com/office/officeart/2005/8/layout/cycle6"/>
    <dgm:cxn modelId="{ED3CF104-233F-4F84-9A89-738DF7C246FD}" type="presParOf" srcId="{5FD8D5EA-CB01-4732-B6E3-0B967CD4933B}" destId="{B39B2D7F-5728-474E-A3D3-C75D466522D1}" srcOrd="16" destOrd="0" presId="urn:microsoft.com/office/officeart/2005/8/layout/cycle6"/>
    <dgm:cxn modelId="{7031B25E-F90D-48D3-822E-CB09FB7A9A7C}" type="presParOf" srcId="{5FD8D5EA-CB01-4732-B6E3-0B967CD4933B}" destId="{016FAD81-875D-4475-9D05-B44AE3FD1893}" srcOrd="17" destOrd="0" presId="urn:microsoft.com/office/officeart/2005/8/layout/cycle6"/>
    <dgm:cxn modelId="{E3FAE3B5-2D82-405D-BD54-5FA3F10A3F6F}" type="presParOf" srcId="{5FD8D5EA-CB01-4732-B6E3-0B967CD4933B}" destId="{07446CA9-D7C1-4C74-8C32-C2987A9E831C}" srcOrd="18" destOrd="0" presId="urn:microsoft.com/office/officeart/2005/8/layout/cycle6"/>
    <dgm:cxn modelId="{79BA1438-B4DE-4F9C-96B1-96C81E695914}" type="presParOf" srcId="{5FD8D5EA-CB01-4732-B6E3-0B967CD4933B}" destId="{7A8D764C-5A67-4719-9A36-DD6A5643861A}" srcOrd="19" destOrd="0" presId="urn:microsoft.com/office/officeart/2005/8/layout/cycle6"/>
    <dgm:cxn modelId="{48875973-9674-4869-AF73-8C896A89FF77}" type="presParOf" srcId="{5FD8D5EA-CB01-4732-B6E3-0B967CD4933B}" destId="{7B432FE7-5DD9-4204-82E6-3F29F272339B}" srcOrd="20" destOrd="0" presId="urn:microsoft.com/office/officeart/2005/8/layout/cycle6"/>
    <dgm:cxn modelId="{AAA3531F-9E56-4E72-8A21-9FF2B90F435E}" type="presParOf" srcId="{5FD8D5EA-CB01-4732-B6E3-0B967CD4933B}" destId="{1040E4F0-6051-4A40-9B3A-B52219851602}" srcOrd="21" destOrd="0" presId="urn:microsoft.com/office/officeart/2005/8/layout/cycle6"/>
    <dgm:cxn modelId="{97E59D38-6A6B-4CA5-8B4A-91EEBEFD9427}" type="presParOf" srcId="{5FD8D5EA-CB01-4732-B6E3-0B967CD4933B}" destId="{8C4FB9D5-85A0-4BCD-A91A-C3456C784FC4}" srcOrd="22" destOrd="0" presId="urn:microsoft.com/office/officeart/2005/8/layout/cycle6"/>
    <dgm:cxn modelId="{611F1CCB-B5A1-4393-943D-AA34C0A11876}" type="presParOf" srcId="{5FD8D5EA-CB01-4732-B6E3-0B967CD4933B}" destId="{77D3ACA5-190E-4EBC-8C04-76719D8A3818}" srcOrd="23"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A3339E-E552-4B5A-81A7-FBBC2D1480B7}" type="doc">
      <dgm:prSet loTypeId="urn:microsoft.com/office/officeart/2005/8/layout/process1" loCatId="process" qsTypeId="urn:microsoft.com/office/officeart/2005/8/quickstyle/simple1" qsCatId="simple" csTypeId="urn:microsoft.com/office/officeart/2005/8/colors/accent1_2" csCatId="accent1" phldr="1"/>
      <dgm:spPr/>
    </dgm:pt>
    <dgm:pt modelId="{47E4C8E6-6A89-4A69-B95B-071A7634E192}">
      <dgm:prSet phldrT="[Texto]"/>
      <dgm:spPr>
        <a:solidFill>
          <a:srgbClr val="ED7D31"/>
        </a:solidFill>
        <a:ln>
          <a:noFill/>
        </a:ln>
      </dgm:spPr>
      <dgm:t>
        <a:bodyPr/>
        <a:lstStyle/>
        <a:p>
          <a:r>
            <a:rPr lang="es-CL" dirty="0"/>
            <a:t>Herramientas para evitar la duplicidad de registros </a:t>
          </a:r>
        </a:p>
      </dgm:t>
    </dgm:pt>
    <dgm:pt modelId="{A81179CE-8685-4927-923E-B2F9802AF08C}" type="parTrans" cxnId="{B2CE2D3F-9DDE-4D90-8B59-EAE5C7D08E8E}">
      <dgm:prSet/>
      <dgm:spPr/>
      <dgm:t>
        <a:bodyPr/>
        <a:lstStyle/>
        <a:p>
          <a:endParaRPr lang="es-CL"/>
        </a:p>
      </dgm:t>
    </dgm:pt>
    <dgm:pt modelId="{9A043264-61D0-4D33-89FF-FC86E941F445}" type="sibTrans" cxnId="{B2CE2D3F-9DDE-4D90-8B59-EAE5C7D08E8E}">
      <dgm:prSet/>
      <dgm:spPr/>
      <dgm:t>
        <a:bodyPr/>
        <a:lstStyle/>
        <a:p>
          <a:endParaRPr lang="es-CL" dirty="0"/>
        </a:p>
      </dgm:t>
    </dgm:pt>
    <dgm:pt modelId="{E5658FEA-2B96-410D-AE47-DB2343972B5E}">
      <dgm:prSet phldrT="[Texto]"/>
      <dgm:spPr>
        <a:solidFill>
          <a:srgbClr val="ED7D31"/>
        </a:solidFill>
        <a:ln>
          <a:noFill/>
        </a:ln>
      </dgm:spPr>
      <dgm:t>
        <a:bodyPr/>
        <a:lstStyle/>
        <a:p>
          <a:r>
            <a:rPr lang="es-CL" dirty="0"/>
            <a:t>La integridad referencial </a:t>
          </a:r>
        </a:p>
      </dgm:t>
    </dgm:pt>
    <dgm:pt modelId="{2F097A25-8E22-4C46-8B72-E1618BB3495A}" type="parTrans" cxnId="{6CF28F85-5418-43B6-840C-EF0B097834C4}">
      <dgm:prSet/>
      <dgm:spPr/>
      <dgm:t>
        <a:bodyPr/>
        <a:lstStyle/>
        <a:p>
          <a:endParaRPr lang="es-CL"/>
        </a:p>
      </dgm:t>
    </dgm:pt>
    <dgm:pt modelId="{CFF6AA5C-4372-43C2-B668-30BB902B6C0B}" type="sibTrans" cxnId="{6CF28F85-5418-43B6-840C-EF0B097834C4}">
      <dgm:prSet/>
      <dgm:spPr/>
      <dgm:t>
        <a:bodyPr/>
        <a:lstStyle/>
        <a:p>
          <a:endParaRPr lang="es-CL"/>
        </a:p>
      </dgm:t>
    </dgm:pt>
    <dgm:pt modelId="{ABED4811-7A89-4627-A1C1-479643CFDAF2}" type="pres">
      <dgm:prSet presAssocID="{C3A3339E-E552-4B5A-81A7-FBBC2D1480B7}" presName="Name0" presStyleCnt="0">
        <dgm:presLayoutVars>
          <dgm:dir/>
          <dgm:resizeHandles val="exact"/>
        </dgm:presLayoutVars>
      </dgm:prSet>
      <dgm:spPr/>
    </dgm:pt>
    <dgm:pt modelId="{2051D69B-6878-4A12-A256-4CE617CF72C7}" type="pres">
      <dgm:prSet presAssocID="{47E4C8E6-6A89-4A69-B95B-071A7634E192}" presName="node" presStyleLbl="node1" presStyleIdx="0" presStyleCnt="2" custLinFactY="16725" custLinFactNeighborX="-27703" custLinFactNeighborY="100000">
        <dgm:presLayoutVars>
          <dgm:bulletEnabled val="1"/>
        </dgm:presLayoutVars>
      </dgm:prSet>
      <dgm:spPr/>
    </dgm:pt>
    <dgm:pt modelId="{9AFC33FA-B5FE-423C-B53D-A8D981D4D25E}" type="pres">
      <dgm:prSet presAssocID="{9A043264-61D0-4D33-89FF-FC86E941F445}" presName="sibTrans" presStyleLbl="sibTrans2D1" presStyleIdx="0" presStyleCnt="1"/>
      <dgm:spPr/>
    </dgm:pt>
    <dgm:pt modelId="{35C21DA3-587C-4F39-82B7-E86437951895}" type="pres">
      <dgm:prSet presAssocID="{9A043264-61D0-4D33-89FF-FC86E941F445}" presName="connectorText" presStyleLbl="sibTrans2D1" presStyleIdx="0" presStyleCnt="1"/>
      <dgm:spPr/>
    </dgm:pt>
    <dgm:pt modelId="{F936F154-2A70-4824-8D46-957BE747612E}" type="pres">
      <dgm:prSet presAssocID="{E5658FEA-2B96-410D-AE47-DB2343972B5E}" presName="node" presStyleLbl="node1" presStyleIdx="1" presStyleCnt="2">
        <dgm:presLayoutVars>
          <dgm:bulletEnabled val="1"/>
        </dgm:presLayoutVars>
      </dgm:prSet>
      <dgm:spPr/>
    </dgm:pt>
  </dgm:ptLst>
  <dgm:cxnLst>
    <dgm:cxn modelId="{F1730F3D-2A57-4AD0-8034-1A0ADAD6F76C}" type="presOf" srcId="{C3A3339E-E552-4B5A-81A7-FBBC2D1480B7}" destId="{ABED4811-7A89-4627-A1C1-479643CFDAF2}" srcOrd="0" destOrd="0" presId="urn:microsoft.com/office/officeart/2005/8/layout/process1"/>
    <dgm:cxn modelId="{B2CE2D3F-9DDE-4D90-8B59-EAE5C7D08E8E}" srcId="{C3A3339E-E552-4B5A-81A7-FBBC2D1480B7}" destId="{47E4C8E6-6A89-4A69-B95B-071A7634E192}" srcOrd="0" destOrd="0" parTransId="{A81179CE-8685-4927-923E-B2F9802AF08C}" sibTransId="{9A043264-61D0-4D33-89FF-FC86E941F445}"/>
    <dgm:cxn modelId="{213A5C61-B769-45AD-96EA-830640038B76}" type="presOf" srcId="{9A043264-61D0-4D33-89FF-FC86E941F445}" destId="{9AFC33FA-B5FE-423C-B53D-A8D981D4D25E}" srcOrd="0" destOrd="0" presId="urn:microsoft.com/office/officeart/2005/8/layout/process1"/>
    <dgm:cxn modelId="{6CF28F85-5418-43B6-840C-EF0B097834C4}" srcId="{C3A3339E-E552-4B5A-81A7-FBBC2D1480B7}" destId="{E5658FEA-2B96-410D-AE47-DB2343972B5E}" srcOrd="1" destOrd="0" parTransId="{2F097A25-8E22-4C46-8B72-E1618BB3495A}" sibTransId="{CFF6AA5C-4372-43C2-B668-30BB902B6C0B}"/>
    <dgm:cxn modelId="{AF3A0090-F67E-430A-9921-1407DD20FBE5}" type="presOf" srcId="{9A043264-61D0-4D33-89FF-FC86E941F445}" destId="{35C21DA3-587C-4F39-82B7-E86437951895}" srcOrd="1" destOrd="0" presId="urn:microsoft.com/office/officeart/2005/8/layout/process1"/>
    <dgm:cxn modelId="{89D696E4-C5F6-4503-B377-8317E7977E62}" type="presOf" srcId="{47E4C8E6-6A89-4A69-B95B-071A7634E192}" destId="{2051D69B-6878-4A12-A256-4CE617CF72C7}" srcOrd="0" destOrd="0" presId="urn:microsoft.com/office/officeart/2005/8/layout/process1"/>
    <dgm:cxn modelId="{3EF1F0FE-FA2B-49AB-8983-D90EAFE60703}" type="presOf" srcId="{E5658FEA-2B96-410D-AE47-DB2343972B5E}" destId="{F936F154-2A70-4824-8D46-957BE747612E}" srcOrd="0" destOrd="0" presId="urn:microsoft.com/office/officeart/2005/8/layout/process1"/>
    <dgm:cxn modelId="{61AED613-1B3B-4F6E-8323-322CED4DE061}" type="presParOf" srcId="{ABED4811-7A89-4627-A1C1-479643CFDAF2}" destId="{2051D69B-6878-4A12-A256-4CE617CF72C7}" srcOrd="0" destOrd="0" presId="urn:microsoft.com/office/officeart/2005/8/layout/process1"/>
    <dgm:cxn modelId="{EDD61E7C-0BFB-46B1-93A0-2CDE60176EB6}" type="presParOf" srcId="{ABED4811-7A89-4627-A1C1-479643CFDAF2}" destId="{9AFC33FA-B5FE-423C-B53D-A8D981D4D25E}" srcOrd="1" destOrd="0" presId="urn:microsoft.com/office/officeart/2005/8/layout/process1"/>
    <dgm:cxn modelId="{DCE21F4D-B4CA-4CC3-AB79-49A116B31182}" type="presParOf" srcId="{9AFC33FA-B5FE-423C-B53D-A8D981D4D25E}" destId="{35C21DA3-587C-4F39-82B7-E86437951895}" srcOrd="0" destOrd="0" presId="urn:microsoft.com/office/officeart/2005/8/layout/process1"/>
    <dgm:cxn modelId="{15CB6CFC-8EFA-494A-B0D3-00ABFC1B8792}" type="presParOf" srcId="{ABED4811-7A89-4627-A1C1-479643CFDAF2}" destId="{F936F154-2A70-4824-8D46-957BE747612E}"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E2E4F-76FB-498D-9261-2331B73AAC7B}">
      <dsp:nvSpPr>
        <dsp:cNvPr id="0" name=""/>
        <dsp:cNvSpPr/>
      </dsp:nvSpPr>
      <dsp:spPr>
        <a:xfrm>
          <a:off x="2669502" y="109155"/>
          <a:ext cx="2185204" cy="68782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L" sz="1400" kern="1200" dirty="0"/>
            <a:t>No se permiten las relaciones reflexivas. </a:t>
          </a:r>
        </a:p>
      </dsp:txBody>
      <dsp:txXfrm>
        <a:off x="2703079" y="142732"/>
        <a:ext cx="2118050" cy="620669"/>
      </dsp:txXfrm>
    </dsp:sp>
    <dsp:sp modelId="{4AB887C8-4CF5-4E8C-BB25-4E58E2A7F380}">
      <dsp:nvSpPr>
        <dsp:cNvPr id="0" name=""/>
        <dsp:cNvSpPr/>
      </dsp:nvSpPr>
      <dsp:spPr>
        <a:xfrm>
          <a:off x="1809891" y="591627"/>
          <a:ext cx="4382314" cy="4382314"/>
        </a:xfrm>
        <a:custGeom>
          <a:avLst/>
          <a:gdLst/>
          <a:ahLst/>
          <a:cxnLst/>
          <a:rect l="0" t="0" r="0" b="0"/>
          <a:pathLst>
            <a:path>
              <a:moveTo>
                <a:pt x="3049545" y="175136"/>
              </a:moveTo>
              <a:arcTo wR="2191157" hR="2191157" stAng="17583811" swAng="792040"/>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FA477F0-7AD5-43FF-9F4C-F07BF8232D00}">
      <dsp:nvSpPr>
        <dsp:cNvPr id="0" name=""/>
        <dsp:cNvSpPr/>
      </dsp:nvSpPr>
      <dsp:spPr>
        <a:xfrm>
          <a:off x="4525212" y="1019103"/>
          <a:ext cx="2185204" cy="8280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L" sz="1400" kern="1200" dirty="0"/>
            <a:t>No puede definirse más de una relación entre dos segmentos de un árbol.</a:t>
          </a:r>
        </a:p>
      </dsp:txBody>
      <dsp:txXfrm>
        <a:off x="4565632" y="1059523"/>
        <a:ext cx="2104364" cy="747163"/>
      </dsp:txXfrm>
    </dsp:sp>
    <dsp:sp modelId="{BF032244-77B3-4AC2-86FB-3CC606E4CB08}">
      <dsp:nvSpPr>
        <dsp:cNvPr id="0" name=""/>
        <dsp:cNvSpPr/>
      </dsp:nvSpPr>
      <dsp:spPr>
        <a:xfrm>
          <a:off x="1646840" y="620364"/>
          <a:ext cx="4382314" cy="4382314"/>
        </a:xfrm>
        <a:custGeom>
          <a:avLst/>
          <a:gdLst/>
          <a:ahLst/>
          <a:cxnLst/>
          <a:rect l="0" t="0" r="0" b="0"/>
          <a:pathLst>
            <a:path>
              <a:moveTo>
                <a:pt x="4159910" y="1229295"/>
              </a:moveTo>
              <a:arcTo wR="2191157" hR="2191157" stAng="20037692" swAng="437373"/>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04C6826-168E-48B4-9FEC-FC9D0A28A1F0}">
      <dsp:nvSpPr>
        <dsp:cNvPr id="0" name=""/>
        <dsp:cNvSpPr/>
      </dsp:nvSpPr>
      <dsp:spPr>
        <a:xfrm>
          <a:off x="4860659" y="2109928"/>
          <a:ext cx="2185204" cy="8280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L" sz="1400" kern="1200" dirty="0"/>
            <a:t>No se permiten relaciones N:M </a:t>
          </a:r>
        </a:p>
      </dsp:txBody>
      <dsp:txXfrm>
        <a:off x="4901079" y="2150348"/>
        <a:ext cx="2104364" cy="747163"/>
      </dsp:txXfrm>
    </dsp:sp>
    <dsp:sp modelId="{93D0FCF8-D3AA-4892-A4EF-66AC3EAFBDFC}">
      <dsp:nvSpPr>
        <dsp:cNvPr id="0" name=""/>
        <dsp:cNvSpPr/>
      </dsp:nvSpPr>
      <dsp:spPr>
        <a:xfrm>
          <a:off x="1542278" y="529515"/>
          <a:ext cx="4382314" cy="4382314"/>
        </a:xfrm>
        <a:custGeom>
          <a:avLst/>
          <a:gdLst/>
          <a:ahLst/>
          <a:cxnLst/>
          <a:rect l="0" t="0" r="0" b="0"/>
          <a:pathLst>
            <a:path>
              <a:moveTo>
                <a:pt x="4371162" y="2411939"/>
              </a:moveTo>
              <a:arcTo wR="2191157" hR="2191157" stAng="346979" swAng="545106"/>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47210D0-24B1-44A9-A4F7-2AC1362CD169}">
      <dsp:nvSpPr>
        <dsp:cNvPr id="0" name=""/>
        <dsp:cNvSpPr/>
      </dsp:nvSpPr>
      <dsp:spPr>
        <a:xfrm>
          <a:off x="4555760" y="3286333"/>
          <a:ext cx="2185204" cy="8280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L" sz="1400" kern="1200" dirty="0"/>
            <a:t>No se permite a un hijo con más de un padre. </a:t>
          </a:r>
        </a:p>
      </dsp:txBody>
      <dsp:txXfrm>
        <a:off x="4596180" y="3326753"/>
        <a:ext cx="2104364" cy="747163"/>
      </dsp:txXfrm>
    </dsp:sp>
    <dsp:sp modelId="{17A4C2B5-8424-4054-857E-0DA5027FA0ED}">
      <dsp:nvSpPr>
        <dsp:cNvPr id="0" name=""/>
        <dsp:cNvSpPr/>
      </dsp:nvSpPr>
      <dsp:spPr>
        <a:xfrm>
          <a:off x="1846017" y="143434"/>
          <a:ext cx="4382314" cy="4382314"/>
        </a:xfrm>
        <a:custGeom>
          <a:avLst/>
          <a:gdLst/>
          <a:ahLst/>
          <a:cxnLst/>
          <a:rect l="0" t="0" r="0" b="0"/>
          <a:pathLst>
            <a:path>
              <a:moveTo>
                <a:pt x="3465038" y="3973962"/>
              </a:moveTo>
              <a:arcTo wR="2191157" hR="2191157" stAng="3267166" swAng="810152"/>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585508B-FD39-4D6F-ABC1-541FDD25CC11}">
      <dsp:nvSpPr>
        <dsp:cNvPr id="0" name=""/>
        <dsp:cNvSpPr/>
      </dsp:nvSpPr>
      <dsp:spPr>
        <a:xfrm>
          <a:off x="2669502" y="4354778"/>
          <a:ext cx="2185204" cy="6243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L" sz="1400" kern="1200" dirty="0"/>
            <a:t>El árbol debe recorrer siempre en un orden prefijado. </a:t>
          </a:r>
        </a:p>
      </dsp:txBody>
      <dsp:txXfrm>
        <a:off x="2699982" y="4385258"/>
        <a:ext cx="2124244" cy="563421"/>
      </dsp:txXfrm>
    </dsp:sp>
    <dsp:sp modelId="{BD17077F-44B6-4D7C-8B56-47DB250CA622}">
      <dsp:nvSpPr>
        <dsp:cNvPr id="0" name=""/>
        <dsp:cNvSpPr/>
      </dsp:nvSpPr>
      <dsp:spPr>
        <a:xfrm>
          <a:off x="1655323" y="328153"/>
          <a:ext cx="4382314" cy="4382314"/>
        </a:xfrm>
        <a:custGeom>
          <a:avLst/>
          <a:gdLst/>
          <a:ahLst/>
          <a:cxnLst/>
          <a:rect l="0" t="0" r="0" b="0"/>
          <a:pathLst>
            <a:path>
              <a:moveTo>
                <a:pt x="1011150" y="4037438"/>
              </a:moveTo>
              <a:arcTo wR="2191157" hR="2191157" stAng="7355023" swAng="552847"/>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5477857-3723-428A-9618-7D0521337E9E}">
      <dsp:nvSpPr>
        <dsp:cNvPr id="0" name=""/>
        <dsp:cNvSpPr/>
      </dsp:nvSpPr>
      <dsp:spPr>
        <a:xfrm>
          <a:off x="915592" y="3322421"/>
          <a:ext cx="2185204" cy="8280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L" sz="1400" kern="1200" dirty="0"/>
            <a:t>La estructura del árbol, una vez creada, no se puede modificar. </a:t>
          </a:r>
        </a:p>
      </dsp:txBody>
      <dsp:txXfrm>
        <a:off x="956012" y="3362841"/>
        <a:ext cx="2104364" cy="747163"/>
      </dsp:txXfrm>
    </dsp:sp>
    <dsp:sp modelId="{016FAD81-875D-4475-9D05-B44AE3FD1893}">
      <dsp:nvSpPr>
        <dsp:cNvPr id="0" name=""/>
        <dsp:cNvSpPr/>
      </dsp:nvSpPr>
      <dsp:spPr>
        <a:xfrm>
          <a:off x="1492307" y="37105"/>
          <a:ext cx="4382314" cy="4382314"/>
        </a:xfrm>
        <a:custGeom>
          <a:avLst/>
          <a:gdLst/>
          <a:ahLst/>
          <a:cxnLst/>
          <a:rect l="0" t="0" r="0" b="0"/>
          <a:pathLst>
            <a:path>
              <a:moveTo>
                <a:pt x="290635" y="3281655"/>
              </a:moveTo>
              <a:arcTo wR="2191157" hR="2191157" stAng="9009196" swAng="650320"/>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7446CA9-D7C1-4C74-8C32-C2987A9E831C}">
      <dsp:nvSpPr>
        <dsp:cNvPr id="0" name=""/>
        <dsp:cNvSpPr/>
      </dsp:nvSpPr>
      <dsp:spPr>
        <a:xfrm>
          <a:off x="478344" y="2109928"/>
          <a:ext cx="2185204" cy="8280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L" sz="1400" kern="1200" dirty="0"/>
            <a:t>Cada árbol debe tener un único segmento raíz. </a:t>
          </a:r>
        </a:p>
      </dsp:txBody>
      <dsp:txXfrm>
        <a:off x="518764" y="2150348"/>
        <a:ext cx="2104364" cy="747163"/>
      </dsp:txXfrm>
    </dsp:sp>
    <dsp:sp modelId="{7B432FE7-5DD9-4204-82E6-3F29F272339B}">
      <dsp:nvSpPr>
        <dsp:cNvPr id="0" name=""/>
        <dsp:cNvSpPr/>
      </dsp:nvSpPr>
      <dsp:spPr>
        <a:xfrm>
          <a:off x="1577216" y="298746"/>
          <a:ext cx="4382314" cy="4382314"/>
        </a:xfrm>
        <a:custGeom>
          <a:avLst/>
          <a:gdLst/>
          <a:ahLst/>
          <a:cxnLst/>
          <a:rect l="0" t="0" r="0" b="0"/>
          <a:pathLst>
            <a:path>
              <a:moveTo>
                <a:pt x="33706" y="1808304"/>
              </a:moveTo>
              <a:arcTo wR="2191157" hR="2191157" stAng="11403763" swAng="449636"/>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40E4F0-6051-4A40-9B3A-B52219851602}">
      <dsp:nvSpPr>
        <dsp:cNvPr id="0" name=""/>
        <dsp:cNvSpPr/>
      </dsp:nvSpPr>
      <dsp:spPr>
        <a:xfrm>
          <a:off x="808922" y="890159"/>
          <a:ext cx="2184894" cy="93599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L" sz="1400" kern="1200" dirty="0"/>
            <a:t>Para cualquier acceso a la información almacenada, es obligatorio el acceso por la raíz. </a:t>
          </a:r>
        </a:p>
      </dsp:txBody>
      <dsp:txXfrm>
        <a:off x="854614" y="935851"/>
        <a:ext cx="2093510" cy="844614"/>
      </dsp:txXfrm>
    </dsp:sp>
    <dsp:sp modelId="{77D3ACA5-190E-4EBC-8C04-76719D8A3818}">
      <dsp:nvSpPr>
        <dsp:cNvPr id="0" name=""/>
        <dsp:cNvSpPr/>
      </dsp:nvSpPr>
      <dsp:spPr>
        <a:xfrm>
          <a:off x="984191" y="705567"/>
          <a:ext cx="4382314" cy="4382314"/>
        </a:xfrm>
        <a:custGeom>
          <a:avLst/>
          <a:gdLst/>
          <a:ahLst/>
          <a:cxnLst/>
          <a:rect l="0" t="0" r="0" b="0"/>
          <a:pathLst>
            <a:path>
              <a:moveTo>
                <a:pt x="1314509" y="183009"/>
              </a:moveTo>
              <a:arcTo wR="2191157" hR="2191157" stAng="14784992" swAng="607956"/>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1D69B-6878-4A12-A256-4CE617CF72C7}">
      <dsp:nvSpPr>
        <dsp:cNvPr id="0" name=""/>
        <dsp:cNvSpPr/>
      </dsp:nvSpPr>
      <dsp:spPr>
        <a:xfrm>
          <a:off x="0" y="0"/>
          <a:ext cx="3385343" cy="968455"/>
        </a:xfrm>
        <a:prstGeom prst="roundRect">
          <a:avLst>
            <a:gd name="adj" fmla="val 10000"/>
          </a:avLst>
        </a:prstGeom>
        <a:solidFill>
          <a:srgbClr val="ED7D3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CL" sz="2400" kern="1200" dirty="0"/>
            <a:t>Herramientas para evitar la duplicidad de registros </a:t>
          </a:r>
        </a:p>
      </dsp:txBody>
      <dsp:txXfrm>
        <a:off x="28365" y="28365"/>
        <a:ext cx="3328613" cy="911725"/>
      </dsp:txXfrm>
    </dsp:sp>
    <dsp:sp modelId="{9AFC33FA-B5FE-423C-B53D-A8D981D4D25E}">
      <dsp:nvSpPr>
        <dsp:cNvPr id="0" name=""/>
        <dsp:cNvSpPr/>
      </dsp:nvSpPr>
      <dsp:spPr>
        <a:xfrm>
          <a:off x="3724274" y="64444"/>
          <a:ext cx="718534" cy="8395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CL" sz="1900" kern="1200" dirty="0"/>
        </a:p>
      </dsp:txBody>
      <dsp:txXfrm>
        <a:off x="3724274" y="232357"/>
        <a:ext cx="502974" cy="503739"/>
      </dsp:txXfrm>
    </dsp:sp>
    <dsp:sp modelId="{F936F154-2A70-4824-8D46-957BE747612E}">
      <dsp:nvSpPr>
        <dsp:cNvPr id="0" name=""/>
        <dsp:cNvSpPr/>
      </dsp:nvSpPr>
      <dsp:spPr>
        <a:xfrm>
          <a:off x="4741068" y="0"/>
          <a:ext cx="3385343" cy="968455"/>
        </a:xfrm>
        <a:prstGeom prst="roundRect">
          <a:avLst>
            <a:gd name="adj" fmla="val 10000"/>
          </a:avLst>
        </a:prstGeom>
        <a:solidFill>
          <a:srgbClr val="ED7D3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CL" sz="2400" kern="1200" dirty="0"/>
            <a:t>La integridad referencial </a:t>
          </a:r>
        </a:p>
      </dsp:txBody>
      <dsp:txXfrm>
        <a:off x="4769433" y="28365"/>
        <a:ext cx="3328613" cy="911725"/>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B76A5-0B03-4682-B1BD-001B5FB71B44}" type="datetimeFigureOut">
              <a:rPr lang="es-ES" smtClean="0"/>
              <a:t>23/03/2021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A2AC7-833F-42A5-81B5-DAA72BB25EDC}" type="slidenum">
              <a:rPr lang="es-ES" smtClean="0"/>
              <a:t>‹Nº›</a:t>
            </a:fld>
            <a:endParaRPr lang="es-ES" dirty="0"/>
          </a:p>
        </p:txBody>
      </p:sp>
    </p:spTree>
    <p:extLst>
      <p:ext uri="{BB962C8B-B14F-4D97-AF65-F5344CB8AC3E}">
        <p14:creationId xmlns:p14="http://schemas.microsoft.com/office/powerpoint/2010/main" val="119876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solidFill>
                  <a:prstClr val="black"/>
                </a:solidFill>
              </a:rPr>
              <a:pPr/>
              <a:t>1</a:t>
            </a:fld>
            <a:endParaRPr lang="es-ES" dirty="0">
              <a:solidFill>
                <a:prstClr val="black"/>
              </a:solidFill>
            </a:endParaRPr>
          </a:p>
        </p:txBody>
      </p:sp>
    </p:spTree>
    <p:extLst>
      <p:ext uri="{BB962C8B-B14F-4D97-AF65-F5344CB8AC3E}">
        <p14:creationId xmlns:p14="http://schemas.microsoft.com/office/powerpoint/2010/main" val="196065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endParaRPr lang="es-CL" sz="1200" b="1"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El árbol se organiza en un conjunto de niveles:</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 </a:t>
            </a:r>
            <a:endParaRPr lang="es-E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El segmento raíz, el más alto de la jerarquía, se corresponde con el nivel o.</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Los arcos representan las asociaciones jerárquicas y no tienen nombre, ya que no es necesario porque entre dos conjuntos de datos solo puede haber una interrelación. </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Mientras que un segmento de nivel superior (padre) puede tener un número ilimitado de segmentos de nivel inferior (hijos), al segmento de nivel inferior solo le puede corresponder un único segmento de nivel superior.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10</a:t>
            </a:fld>
            <a:endParaRPr lang="es-ES" dirty="0"/>
          </a:p>
        </p:txBody>
      </p:sp>
    </p:spTree>
    <p:extLst>
      <p:ext uri="{BB962C8B-B14F-4D97-AF65-F5344CB8AC3E}">
        <p14:creationId xmlns:p14="http://schemas.microsoft.com/office/powerpoint/2010/main" val="2356419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r>
              <a:rPr lang="es-CL" sz="1200" b="0" kern="1200" dirty="0">
                <a:solidFill>
                  <a:schemeClr val="tx1"/>
                </a:solidFill>
                <a:effectLst/>
                <a:latin typeface="+mn-lt"/>
                <a:ea typeface="+mn-ea"/>
                <a:cs typeface="+mn-cs"/>
              </a:rPr>
              <a:t>Especificaciones del árbol: </a:t>
            </a:r>
          </a:p>
          <a:p>
            <a:pPr marL="171450" indent="-171450">
              <a:buFont typeface="Arial" panose="020B0604020202020204" pitchFamily="34" charset="0"/>
              <a:buChar char="•"/>
            </a:pPr>
            <a:r>
              <a:rPr lang="es-CL" sz="1200" kern="1200" dirty="0">
                <a:solidFill>
                  <a:schemeClr val="tx1"/>
                </a:solidFill>
                <a:effectLst/>
                <a:latin typeface="+mn-lt"/>
                <a:ea typeface="+mn-ea"/>
                <a:cs typeface="+mn-cs"/>
              </a:rPr>
              <a:t>Todo segmento, a excepción del segmento raíz, ha de tener obligatoriamente un padre.</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Se llaman “hojas” los segmentos que no tienen descendientes.</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Se llama “altura” al número de niveles de la estructura jerárquica.</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Se denomina “momento” al número de segmentos.</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El número de hojas del árbol se llama “peso”.</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Solo están permitidas las interrelaciones 1:1 o 1:m.</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Cada segmento no terminal y sus descendientes forman un subárbol, de forma que un árbol es una estructura recursiva.</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endParaRPr lang="es-ES" dirty="0"/>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11</a:t>
            </a:fld>
            <a:endParaRPr lang="es-ES" dirty="0"/>
          </a:p>
        </p:txBody>
      </p:sp>
    </p:spTree>
    <p:extLst>
      <p:ext uri="{BB962C8B-B14F-4D97-AF65-F5344CB8AC3E}">
        <p14:creationId xmlns:p14="http://schemas.microsoft.com/office/powerpoint/2010/main" val="2894230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CL"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Entre las restricciones propias de este modelo se pueden resaltar:</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Para cualquier acceso a la información almacenada, es obligatorio el acceso por la raíz del árbol, excepto en el caso de utilizar un índice secundario.</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Cada árbol debe tener un único segmento raíz.</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La estructura del árbol, una vez creada, no se puede modificar.</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El árbol debe recorrer siempre de acuerdo a un orden prefijado: el camino jerárquico. </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No se permite que exista un hijo con más de un padre.</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No se permiten las relaciones N:M (muchos con múltiples padres).</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No puede definirse más de una relación entre dos segmentos dentro de un árbol. </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No se permiten las relaciones reflexivas, es decir, de un segmento consigo mismo.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12</a:t>
            </a:fld>
            <a:endParaRPr lang="es-ES" dirty="0"/>
          </a:p>
        </p:txBody>
      </p:sp>
    </p:spTree>
    <p:extLst>
      <p:ext uri="{BB962C8B-B14F-4D97-AF65-F5344CB8AC3E}">
        <p14:creationId xmlns:p14="http://schemas.microsoft.com/office/powerpoint/2010/main" val="3221197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endParaRPr lang="es-ES" dirty="0"/>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13</a:t>
            </a:fld>
            <a:endParaRPr lang="es-ES" dirty="0"/>
          </a:p>
        </p:txBody>
      </p:sp>
    </p:spTree>
    <p:extLst>
      <p:ext uri="{BB962C8B-B14F-4D97-AF65-F5344CB8AC3E}">
        <p14:creationId xmlns:p14="http://schemas.microsoft.com/office/powerpoint/2010/main" val="2208058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Notas</a:t>
            </a:r>
            <a:r>
              <a:rPr lang="es-ES" b="1" baseline="0" dirty="0"/>
              <a:t> al docente: </a:t>
            </a:r>
            <a:endParaRPr lang="es-ES" b="1" dirty="0"/>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Hasta principios de 1980 las ventajas del funcionamiento de las interfaces de bajo nivel de navegación, ofrecidos por el modelo jerárquico y el modelo de bases de datos de red, eran persuasivas para muchos usos en gran escala, sin embargo, como el hardware se hizo más rápido,</a:t>
            </a:r>
            <a:r>
              <a:rPr lang="es-CL" sz="1200" kern="1200" baseline="0" dirty="0">
                <a:solidFill>
                  <a:schemeClr val="tx1"/>
                </a:solidFill>
                <a:effectLst/>
                <a:latin typeface="+mn-lt"/>
                <a:ea typeface="+mn-ea"/>
                <a:cs typeface="+mn-cs"/>
              </a:rPr>
              <a:t> l</a:t>
            </a:r>
            <a:r>
              <a:rPr lang="es-CL" sz="1200" kern="1200" dirty="0">
                <a:solidFill>
                  <a:schemeClr val="tx1"/>
                </a:solidFill>
                <a:effectLst/>
                <a:latin typeface="+mn-lt"/>
                <a:ea typeface="+mn-ea"/>
                <a:cs typeface="+mn-cs"/>
              </a:rPr>
              <a:t>a productividad suplementaria y la flexibilidad del modelo relacional</a:t>
            </a:r>
            <a:r>
              <a:rPr lang="es-CL"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condujo a la caída gradual del modelo de red en el uso corporativo de la empresa. </a:t>
            </a:r>
          </a:p>
          <a:p>
            <a:pPr marL="0" marR="0" lvl="0" indent="0" algn="l" defTabSz="914400" rtl="0" eaLnBrk="1" fontAlgn="auto" latinLnBrk="0" hangingPunct="1">
              <a:lnSpc>
                <a:spcPct val="100000"/>
              </a:lnSpc>
              <a:spcBef>
                <a:spcPts val="0"/>
              </a:spcBef>
              <a:spcAft>
                <a:spcPts val="0"/>
              </a:spcAft>
              <a:buClrTx/>
              <a:buSzTx/>
              <a:buFontTx/>
              <a:buNone/>
              <a:tabLst/>
              <a:defRPr/>
            </a:pPr>
            <a:r>
              <a:rPr lang="es-CL" sz="1200" kern="1200" dirty="0">
                <a:solidFill>
                  <a:schemeClr val="tx1"/>
                </a:solidFill>
                <a:effectLst/>
                <a:latin typeface="+mn-lt"/>
                <a:ea typeface="+mn-ea"/>
                <a:cs typeface="+mn-cs"/>
              </a:rPr>
              <a:t>De todas formas, es posible plantear </a:t>
            </a:r>
            <a:r>
              <a:rPr lang="es-CL" sz="1200" kern="1200" baseline="0" dirty="0">
                <a:solidFill>
                  <a:schemeClr val="tx1"/>
                </a:solidFill>
                <a:effectLst/>
                <a:latin typeface="+mn-lt"/>
                <a:ea typeface="+mn-ea"/>
                <a:cs typeface="+mn-cs"/>
              </a:rPr>
              <a:t>que este modelo es </a:t>
            </a:r>
            <a:r>
              <a:rPr lang="es-CL" sz="1200" kern="1200" dirty="0">
                <a:solidFill>
                  <a:schemeClr val="tx1"/>
                </a:solidFill>
                <a:effectLst/>
                <a:latin typeface="+mn-lt"/>
                <a:ea typeface="+mn-ea"/>
                <a:cs typeface="+mn-cs"/>
              </a:rPr>
              <a:t>mejor que el modelo jerárquico, ya que ofrece una solución eficiente al problema de redundancia de </a:t>
            </a:r>
            <a:r>
              <a:rPr lang="es-CL" sz="1200" i="0" kern="1200" dirty="0">
                <a:solidFill>
                  <a:schemeClr val="tx1"/>
                </a:solidFill>
                <a:effectLst/>
                <a:latin typeface="+mn-lt"/>
                <a:ea typeface="+mn-ea"/>
                <a:cs typeface="+mn-cs"/>
              </a:rPr>
              <a:t>datos</a:t>
            </a:r>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14</a:t>
            </a:fld>
            <a:endParaRPr lang="es-ES" dirty="0"/>
          </a:p>
        </p:txBody>
      </p:sp>
    </p:spTree>
    <p:extLst>
      <p:ext uri="{BB962C8B-B14F-4D97-AF65-F5344CB8AC3E}">
        <p14:creationId xmlns:p14="http://schemas.microsoft.com/office/powerpoint/2010/main" val="4079708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Nota al docente:</a:t>
            </a:r>
          </a:p>
          <a:p>
            <a:endParaRPr lang="es-ES" b="0" dirty="0"/>
          </a:p>
          <a:p>
            <a:r>
              <a:rPr lang="es-CL" sz="1200" b="0" kern="1200" dirty="0">
                <a:solidFill>
                  <a:schemeClr val="tx1"/>
                </a:solidFill>
                <a:effectLst/>
                <a:latin typeface="+mn-lt"/>
                <a:ea typeface="+mn-ea"/>
                <a:cs typeface="+mn-cs"/>
              </a:rPr>
              <a:t>Este modelo es diferente al modelo jerárquico y de red, no solo en su arquitectura sino también en los siguientes puntos:</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 </a:t>
            </a:r>
            <a:endParaRPr lang="es-ES" sz="1200" b="0" kern="1200" dirty="0">
              <a:solidFill>
                <a:schemeClr val="tx1"/>
              </a:solidFill>
              <a:effectLst/>
              <a:latin typeface="+mn-lt"/>
              <a:ea typeface="+mn-ea"/>
              <a:cs typeface="+mn-cs"/>
            </a:endParaRPr>
          </a:p>
          <a:p>
            <a:pPr lvl="0"/>
            <a:r>
              <a:rPr lang="es-CL" sz="1200" b="0" kern="1200" dirty="0">
                <a:solidFill>
                  <a:schemeClr val="tx1"/>
                </a:solidFill>
                <a:effectLst/>
                <a:latin typeface="+mn-lt"/>
                <a:ea typeface="+mn-ea"/>
                <a:cs typeface="+mn-cs"/>
              </a:rPr>
              <a:t>Independencia en la implementación: no es necesario conocer cómo se representan físicamente los datos (no se necesita trabajar con punteros, listas enlazadas, grafos, etc.).</a:t>
            </a:r>
            <a:endParaRPr lang="es-ES" sz="1200" b="0" kern="1200" dirty="0">
              <a:solidFill>
                <a:schemeClr val="tx1"/>
              </a:solidFill>
              <a:effectLst/>
              <a:latin typeface="+mn-lt"/>
              <a:ea typeface="+mn-ea"/>
              <a:cs typeface="+mn-cs"/>
            </a:endParaRPr>
          </a:p>
          <a:p>
            <a:pPr lvl="0"/>
            <a:r>
              <a:rPr lang="es-CL" sz="1200" b="0" kern="1200" dirty="0">
                <a:solidFill>
                  <a:schemeClr val="tx1"/>
                </a:solidFill>
                <a:effectLst/>
                <a:latin typeface="+mn-lt"/>
                <a:ea typeface="+mn-ea"/>
                <a:cs typeface="+mn-cs"/>
              </a:rPr>
              <a:t>Terminología: el modelo relacional tiene su propia terminología.</a:t>
            </a:r>
            <a:endParaRPr lang="es-ES" sz="1200" b="0" kern="1200" dirty="0">
              <a:solidFill>
                <a:schemeClr val="tx1"/>
              </a:solidFill>
              <a:effectLst/>
              <a:latin typeface="+mn-lt"/>
              <a:ea typeface="+mn-ea"/>
              <a:cs typeface="+mn-cs"/>
            </a:endParaRPr>
          </a:p>
          <a:p>
            <a:pPr lvl="0"/>
            <a:r>
              <a:rPr lang="es-CL" sz="1200" b="0" kern="1200" dirty="0">
                <a:solidFill>
                  <a:schemeClr val="tx1"/>
                </a:solidFill>
                <a:effectLst/>
                <a:latin typeface="+mn-lt"/>
                <a:ea typeface="+mn-ea"/>
                <a:cs typeface="+mn-cs"/>
              </a:rPr>
              <a:t>Claves lógicas como punteros: usa claves primarias y foráneas para representar las asociaciones entre dos archivos. </a:t>
            </a:r>
            <a:endParaRPr lang="es-ES" sz="1200" b="0" kern="1200" dirty="0">
              <a:solidFill>
                <a:schemeClr val="tx1"/>
              </a:solidFill>
              <a:effectLst/>
              <a:latin typeface="+mn-lt"/>
              <a:ea typeface="+mn-ea"/>
              <a:cs typeface="+mn-cs"/>
            </a:endParaRPr>
          </a:p>
          <a:p>
            <a:pPr lvl="0"/>
            <a:r>
              <a:rPr lang="es-CL" sz="1200" b="0" kern="1200" dirty="0">
                <a:solidFill>
                  <a:schemeClr val="tx1"/>
                </a:solidFill>
                <a:effectLst/>
                <a:latin typeface="+mn-lt"/>
                <a:ea typeface="+mn-ea"/>
                <a:cs typeface="+mn-cs"/>
              </a:rPr>
              <a:t>Teoría de normalización: consiste en un conjunto de propiedades que deben cumplir los datos para lograr un diseño de base de datos libre de dependencias y con el mínimo de redundancia. </a:t>
            </a:r>
            <a:endParaRPr lang="es-ES" sz="1200" b="0" kern="1200" dirty="0">
              <a:solidFill>
                <a:schemeClr val="tx1"/>
              </a:solidFill>
              <a:effectLst/>
              <a:latin typeface="+mn-lt"/>
              <a:ea typeface="+mn-ea"/>
              <a:cs typeface="+mn-cs"/>
            </a:endParaRPr>
          </a:p>
          <a:p>
            <a:pPr lvl="0"/>
            <a:r>
              <a:rPr lang="es-CL" sz="1200" b="0" kern="1200" dirty="0">
                <a:solidFill>
                  <a:schemeClr val="tx1"/>
                </a:solidFill>
                <a:effectLst/>
                <a:latin typeface="+mn-lt"/>
                <a:ea typeface="+mn-ea"/>
                <a:cs typeface="+mn-cs"/>
              </a:rPr>
              <a:t>Lenguaje de programación comprensivo: existen lenguajes simples para acceder a las bases de datos relacionales. Son lenguajes que permiten manipular datos como grupos o archivos, en vez de un registro a la vez, como los lenguajes procedurales tradicionales.</a:t>
            </a:r>
            <a:endParaRPr lang="es-ES" sz="1200" b="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15</a:t>
            </a:fld>
            <a:endParaRPr lang="es-ES" dirty="0"/>
          </a:p>
        </p:txBody>
      </p:sp>
    </p:spTree>
    <p:extLst>
      <p:ext uri="{BB962C8B-B14F-4D97-AF65-F5344CB8AC3E}">
        <p14:creationId xmlns:p14="http://schemas.microsoft.com/office/powerpoint/2010/main" val="3008138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16</a:t>
            </a:fld>
            <a:endParaRPr lang="es-ES" dirty="0"/>
          </a:p>
        </p:txBody>
      </p:sp>
    </p:spTree>
    <p:extLst>
      <p:ext uri="{BB962C8B-B14F-4D97-AF65-F5344CB8AC3E}">
        <p14:creationId xmlns:p14="http://schemas.microsoft.com/office/powerpoint/2010/main" val="4239536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Nota al docente:</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En este modelo</a:t>
            </a:r>
            <a:r>
              <a:rPr lang="es-CL" sz="1200" kern="1200" baseline="0" dirty="0">
                <a:solidFill>
                  <a:schemeClr val="tx1"/>
                </a:solidFill>
                <a:effectLst/>
                <a:latin typeface="+mn-lt"/>
                <a:ea typeface="+mn-ea"/>
                <a:cs typeface="+mn-cs"/>
              </a:rPr>
              <a:t> l</a:t>
            </a:r>
            <a:r>
              <a:rPr lang="es-CL" sz="1200" kern="1200" dirty="0">
                <a:solidFill>
                  <a:schemeClr val="tx1"/>
                </a:solidFill>
                <a:effectLst/>
                <a:latin typeface="+mn-lt"/>
                <a:ea typeface="+mn-ea"/>
                <a:cs typeface="+mn-cs"/>
              </a:rPr>
              <a:t>a información puede ser recuperada o almacenada por medio de consultas que ofrecen flexibilidad</a:t>
            </a:r>
            <a:r>
              <a:rPr lang="es-CL"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y administración de la información,</a:t>
            </a:r>
            <a:r>
              <a:rPr lang="es-CL" sz="1200" kern="1200" baseline="0" dirty="0">
                <a:solidFill>
                  <a:schemeClr val="tx1"/>
                </a:solidFill>
                <a:effectLst/>
                <a:latin typeface="+mn-lt"/>
                <a:ea typeface="+mn-ea"/>
                <a:cs typeface="+mn-cs"/>
              </a:rPr>
              <a:t> en el cual se considera la base de datos como una colección de relaciones, tal como se observa en el esquema. </a:t>
            </a:r>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17</a:t>
            </a:fld>
            <a:endParaRPr lang="es-ES" dirty="0"/>
          </a:p>
        </p:txBody>
      </p:sp>
    </p:spTree>
    <p:extLst>
      <p:ext uri="{BB962C8B-B14F-4D97-AF65-F5344CB8AC3E}">
        <p14:creationId xmlns:p14="http://schemas.microsoft.com/office/powerpoint/2010/main" val="945909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pPr algn="just" eaLnBrk="1" hangingPunct="1">
              <a:spcBef>
                <a:spcPct val="0"/>
              </a:spcBef>
              <a:buClrTx/>
              <a:buSzTx/>
              <a:buFontTx/>
              <a:buNone/>
            </a:pPr>
            <a:endParaRPr lang="es-ES_tradnl" altLang="es-CL" sz="1200" b="1" dirty="0">
              <a:latin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18</a:t>
            </a:fld>
            <a:endParaRPr lang="es-ES" dirty="0"/>
          </a:p>
        </p:txBody>
      </p:sp>
    </p:spTree>
    <p:extLst>
      <p:ext uri="{BB962C8B-B14F-4D97-AF65-F5344CB8AC3E}">
        <p14:creationId xmlns:p14="http://schemas.microsoft.com/office/powerpoint/2010/main" val="3485009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a:solidFill>
                  <a:schemeClr val="tx1"/>
                </a:solidFill>
                <a:effectLst/>
                <a:latin typeface="+mn-lt"/>
                <a:ea typeface="+mn-ea"/>
                <a:cs typeface="+mn-cs"/>
              </a:rPr>
              <a:t> </a:t>
            </a:r>
            <a:r>
              <a:rPr lang="es-ES_tradnl" sz="1200" b="1" kern="1200" dirty="0">
                <a:solidFill>
                  <a:schemeClr val="tx1"/>
                </a:solidFill>
                <a:effectLst/>
                <a:latin typeface="Times New Roman" panose="02020603050405020304" pitchFamily="18" charset="0"/>
                <a:ea typeface="+mn-ea"/>
                <a:cs typeface="Times New Roman" panose="02020603050405020304" pitchFamily="18" charset="0"/>
              </a:rPr>
              <a:t>Nota</a:t>
            </a:r>
            <a:r>
              <a:rPr lang="es-ES_tradnl" sz="1200" b="1" kern="1200" baseline="0" dirty="0">
                <a:solidFill>
                  <a:schemeClr val="tx1"/>
                </a:solidFill>
                <a:effectLst/>
                <a:latin typeface="Times New Roman" panose="02020603050405020304" pitchFamily="18" charset="0"/>
                <a:ea typeface="+mn-ea"/>
                <a:cs typeface="Times New Roman" panose="02020603050405020304" pitchFamily="18" charset="0"/>
              </a:rPr>
              <a:t> al docente:</a:t>
            </a:r>
          </a:p>
          <a:p>
            <a:r>
              <a:rPr lang="es-ES_tradnl" sz="1200" b="0" kern="1200" baseline="0" dirty="0">
                <a:solidFill>
                  <a:schemeClr val="tx1"/>
                </a:solidFill>
                <a:effectLst/>
                <a:latin typeface="Times New Roman" panose="02020603050405020304" pitchFamily="18" charset="0"/>
                <a:ea typeface="+mn-ea"/>
                <a:cs typeface="Times New Roman" panose="02020603050405020304" pitchFamily="18" charset="0"/>
              </a:rPr>
              <a:t>¿Qué garantiza este modelo?</a:t>
            </a:r>
          </a:p>
          <a:p>
            <a:r>
              <a:rPr lang="es-ES_tradnl" sz="1200" b="0" kern="1200" baseline="0" dirty="0">
                <a:solidFill>
                  <a:schemeClr val="tx1"/>
                </a:solidFill>
                <a:effectLst/>
                <a:latin typeface="Times New Roman" panose="02020603050405020304" pitchFamily="18" charset="0"/>
                <a:ea typeface="+mn-ea"/>
                <a:cs typeface="Times New Roman" panose="02020603050405020304" pitchFamily="18" charset="0"/>
              </a:rPr>
              <a:t>Herramientas para evitar la duplicidad de registros a través de campos, claves o llaves.</a:t>
            </a:r>
          </a:p>
          <a:p>
            <a:r>
              <a:rPr lang="es-ES_tradnl" sz="1200" b="0" kern="1200" baseline="0" dirty="0">
                <a:solidFill>
                  <a:schemeClr val="tx1"/>
                </a:solidFill>
                <a:effectLst/>
                <a:latin typeface="Times New Roman" panose="02020603050405020304" pitchFamily="18" charset="0"/>
                <a:ea typeface="+mn-ea"/>
                <a:cs typeface="Times New Roman" panose="02020603050405020304" pitchFamily="18" charset="0"/>
              </a:rPr>
              <a:t>La integridad referencial, de esta forma, al eliminar un registro, elimina todos los registros relacionados dependientes. </a:t>
            </a:r>
            <a:endParaRPr lang="es-ES"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19</a:t>
            </a:fld>
            <a:endParaRPr lang="es-ES" dirty="0"/>
          </a:p>
        </p:txBody>
      </p:sp>
    </p:spTree>
    <p:extLst>
      <p:ext uri="{BB962C8B-B14F-4D97-AF65-F5344CB8AC3E}">
        <p14:creationId xmlns:p14="http://schemas.microsoft.com/office/powerpoint/2010/main" val="51948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a:t>
            </a:r>
            <a:r>
              <a:rPr lang="es-CL" sz="1200" b="1" kern="1200" baseline="0" dirty="0">
                <a:solidFill>
                  <a:schemeClr val="tx1"/>
                </a:solidFill>
                <a:effectLst/>
                <a:latin typeface="+mn-lt"/>
                <a:ea typeface="+mn-ea"/>
                <a:cs typeface="+mn-cs"/>
              </a:rPr>
              <a:t> al docente:</a:t>
            </a:r>
          </a:p>
          <a:p>
            <a:endParaRPr lang="es-CL" sz="1200" kern="1200" baseline="0" dirty="0">
              <a:solidFill>
                <a:schemeClr val="tx1"/>
              </a:solidFill>
              <a:effectLst/>
              <a:latin typeface="+mn-lt"/>
              <a:ea typeface="+mn-ea"/>
              <a:cs typeface="+mn-cs"/>
            </a:endParaRPr>
          </a:p>
          <a:p>
            <a:r>
              <a:rPr lang="es-CL" dirty="0"/>
              <a:t>En esta clase</a:t>
            </a:r>
            <a:r>
              <a:rPr lang="es-CL" baseline="0" dirty="0"/>
              <a:t> se revisará y analizará la arquitectura de los modelos dependientes de la tecnología, es decir, aquellos modelos de datos procesables por algún DBMS, entre ellos: los modelos de datos jerárquicos, modelo de datos de red, modelos de datos relacional y modelo de datos orientado a objeto. De la misma forma, se identificarán y explicarán las consideraciones que se deben tener en cuenta con estos modelos. </a:t>
            </a:r>
            <a:endParaRPr lang="es-CL" sz="1200" kern="1200" dirty="0">
              <a:solidFill>
                <a:schemeClr val="tx1"/>
              </a:solidFill>
              <a:effectLst/>
              <a:latin typeface="+mn-lt"/>
              <a:ea typeface="+mn-ea"/>
              <a:cs typeface="+mn-cs"/>
            </a:endParaRPr>
          </a:p>
          <a:p>
            <a:endParaRPr lang="es-CL"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a:t>
            </a:fld>
            <a:endParaRPr lang="es-ES" dirty="0"/>
          </a:p>
        </p:txBody>
      </p:sp>
    </p:spTree>
    <p:extLst>
      <p:ext uri="{BB962C8B-B14F-4D97-AF65-F5344CB8AC3E}">
        <p14:creationId xmlns:p14="http://schemas.microsoft.com/office/powerpoint/2010/main" val="3888324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Nota al</a:t>
            </a:r>
            <a:r>
              <a:rPr lang="es-CL" b="1" baseline="0" dirty="0"/>
              <a:t> docente: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La tecnología utilizada en las bases de datos orientadas a objetos (BDOO), es la consumación de la programación orientada a objetos y la tecnología de base de datos tradicionales.</a:t>
            </a: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20</a:t>
            </a:fld>
            <a:endParaRPr lang="es-ES" dirty="0"/>
          </a:p>
        </p:txBody>
      </p:sp>
    </p:spTree>
    <p:extLst>
      <p:ext uri="{BB962C8B-B14F-4D97-AF65-F5344CB8AC3E}">
        <p14:creationId xmlns:p14="http://schemas.microsoft.com/office/powerpoint/2010/main" val="2252588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Estos propósitos son considerados en la literatura como los SGBD de tercera generación,</a:t>
            </a:r>
            <a:r>
              <a:rPr lang="es-CL" sz="1200" kern="1200" baseline="0" dirty="0">
                <a:solidFill>
                  <a:schemeClr val="tx1"/>
                </a:solidFill>
                <a:effectLst/>
                <a:latin typeface="+mn-lt"/>
                <a:ea typeface="+mn-ea"/>
                <a:cs typeface="+mn-cs"/>
              </a:rPr>
              <a:t> lo</a:t>
            </a:r>
            <a:r>
              <a:rPr lang="es-CL" sz="1200" kern="1200" dirty="0">
                <a:solidFill>
                  <a:schemeClr val="tx1"/>
                </a:solidFill>
                <a:effectLst/>
                <a:latin typeface="+mn-lt"/>
                <a:ea typeface="+mn-ea"/>
                <a:cs typeface="+mn-cs"/>
              </a:rPr>
              <a:t> que se explica según el manifiesto de Stonebraker.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21</a:t>
            </a:fld>
            <a:endParaRPr lang="es-ES" dirty="0"/>
          </a:p>
        </p:txBody>
      </p:sp>
    </p:spTree>
    <p:extLst>
      <p:ext uri="{BB962C8B-B14F-4D97-AF65-F5344CB8AC3E}">
        <p14:creationId xmlns:p14="http://schemas.microsoft.com/office/powerpoint/2010/main" val="642131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a:t>
            </a:r>
            <a:r>
              <a:rPr lang="es-CL" sz="1200" b="1" kern="1200" baseline="0" dirty="0">
                <a:solidFill>
                  <a:schemeClr val="tx1"/>
                </a:solidFill>
                <a:effectLst/>
                <a:latin typeface="+mn-lt"/>
                <a:ea typeface="+mn-ea"/>
                <a:cs typeface="+mn-cs"/>
              </a:rPr>
              <a:t> docente: </a:t>
            </a:r>
            <a:endParaRPr lang="es-CL" sz="1200" b="1" kern="1200" dirty="0">
              <a:solidFill>
                <a:schemeClr val="tx1"/>
              </a:solidFill>
              <a:effectLst/>
              <a:latin typeface="+mn-lt"/>
              <a:ea typeface="+mn-ea"/>
              <a:cs typeface="+mn-cs"/>
            </a:endParaRP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El manifiesto de Stonebraker contiene tres principios:</a:t>
            </a:r>
          </a:p>
          <a:p>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Primer principio:</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“Además de los servicios tradicionales de gestión de datos, los SGBD de tercera generación proporcionarán gestión de objetos y reglas más ricas”.</a:t>
            </a:r>
          </a:p>
          <a:p>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Proposiciones:</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Los SGBD de la tercera generación deben tener un sistema de tipos rico.</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La herencia es aconsejable.</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La reutilización y la encapsulación son aconsejables.</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Se deberían asignar IDO para los registros solo si no está disponible una clave primaria.</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Las reglas se convertirán en una característica primordial de los futuros sistemas. Las reglas no deberían asociarse con una función específica. </a:t>
            </a:r>
            <a:endParaRPr lang="es-ES" sz="1200" kern="1200" dirty="0">
              <a:solidFill>
                <a:schemeClr val="tx1"/>
              </a:solidFill>
              <a:effectLst/>
              <a:latin typeface="+mn-lt"/>
              <a:ea typeface="+mn-ea"/>
              <a:cs typeface="+mn-cs"/>
            </a:endParaRPr>
          </a:p>
          <a:p>
            <a:pPr lvl="0"/>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22</a:t>
            </a:fld>
            <a:endParaRPr lang="es-ES" dirty="0"/>
          </a:p>
        </p:txBody>
      </p:sp>
    </p:spTree>
    <p:extLst>
      <p:ext uri="{BB962C8B-B14F-4D97-AF65-F5344CB8AC3E}">
        <p14:creationId xmlns:p14="http://schemas.microsoft.com/office/powerpoint/2010/main" val="3222540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a:t>
            </a:r>
            <a:r>
              <a:rPr lang="es-CL" sz="1200" b="1" kern="1200" baseline="0" dirty="0">
                <a:solidFill>
                  <a:schemeClr val="tx1"/>
                </a:solidFill>
                <a:effectLst/>
                <a:latin typeface="+mn-lt"/>
                <a:ea typeface="+mn-ea"/>
                <a:cs typeface="+mn-cs"/>
              </a:rPr>
              <a:t> docente: </a:t>
            </a:r>
          </a:p>
          <a:p>
            <a:endParaRPr lang="es-CL" sz="1200" b="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Segundo principio: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“Los SGBD de tercera generación deben incluir a los SGBD de segunda”.</a:t>
            </a:r>
          </a:p>
          <a:p>
            <a:endParaRPr lang="es-ES" sz="120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Proposiciones</a:t>
            </a:r>
            <a:endParaRPr lang="es-E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Un SGBD de la tercera generación debe tener un lenguaje de acceso declarativo y de alto nivel.</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Deben existir dos formas de especificar colecciones:</a:t>
            </a:r>
            <a:r>
              <a:rPr lang="es-ES" sz="1200" kern="1200" baseline="0" dirty="0">
                <a:solidFill>
                  <a:schemeClr val="tx1"/>
                </a:solidFill>
                <a:effectLst/>
                <a:latin typeface="+mn-lt"/>
                <a:ea typeface="+mn-ea"/>
                <a:cs typeface="+mn-cs"/>
              </a:rPr>
              <a:t> </a:t>
            </a:r>
            <a:r>
              <a:rPr lang="es-CL" sz="1200" kern="1200" baseline="0" dirty="0">
                <a:solidFill>
                  <a:schemeClr val="tx1"/>
                </a:solidFill>
                <a:effectLst/>
                <a:latin typeface="+mn-lt"/>
                <a:ea typeface="+mn-ea"/>
                <a:cs typeface="+mn-cs"/>
              </a:rPr>
              <a:t>p</a:t>
            </a:r>
            <a:r>
              <a:rPr lang="es-CL" sz="1200" kern="1200" dirty="0">
                <a:solidFill>
                  <a:schemeClr val="tx1"/>
                </a:solidFill>
                <a:effectLst/>
                <a:latin typeface="+mn-lt"/>
                <a:ea typeface="+mn-ea"/>
                <a:cs typeface="+mn-cs"/>
              </a:rPr>
              <a:t>or enumeración de sus miembros o mediante un lenguaje de consulta.</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Las vistas deben ser actualizables.</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Los indicadores de resultados no deben aparecer en los datos. </a:t>
            </a:r>
            <a:endParaRPr lang="es-ES" sz="1200" kern="1200" dirty="0">
              <a:solidFill>
                <a:schemeClr val="tx1"/>
              </a:solidFill>
              <a:effectLst/>
              <a:latin typeface="+mn-lt"/>
              <a:ea typeface="+mn-ea"/>
              <a:cs typeface="+mn-cs"/>
            </a:endParaRPr>
          </a:p>
          <a:p>
            <a:pPr lvl="0"/>
            <a:endParaRPr lang="es-CL" sz="1200" kern="1200" dirty="0">
              <a:solidFill>
                <a:schemeClr val="tx1"/>
              </a:solidFill>
              <a:effectLst/>
              <a:latin typeface="+mn-lt"/>
              <a:ea typeface="+mn-ea"/>
              <a:cs typeface="+mn-cs"/>
            </a:endParaRPr>
          </a:p>
          <a:p>
            <a:pPr lvl="0"/>
            <a:endParaRPr lang="es-CL" sz="1200" kern="1200" dirty="0">
              <a:solidFill>
                <a:schemeClr val="tx1"/>
              </a:solidFill>
              <a:effectLst/>
              <a:latin typeface="+mn-lt"/>
              <a:ea typeface="+mn-ea"/>
              <a:cs typeface="+mn-cs"/>
            </a:endParaRPr>
          </a:p>
          <a:p>
            <a:pPr lvl="0"/>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23</a:t>
            </a:fld>
            <a:endParaRPr lang="es-ES" dirty="0"/>
          </a:p>
        </p:txBody>
      </p:sp>
    </p:spTree>
    <p:extLst>
      <p:ext uri="{BB962C8B-B14F-4D97-AF65-F5344CB8AC3E}">
        <p14:creationId xmlns:p14="http://schemas.microsoft.com/office/powerpoint/2010/main" val="3855983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a:t>
            </a:r>
            <a:r>
              <a:rPr lang="es-CL" sz="1200" b="1" kern="1200" baseline="0" dirty="0">
                <a:solidFill>
                  <a:schemeClr val="tx1"/>
                </a:solidFill>
                <a:effectLst/>
                <a:latin typeface="+mn-lt"/>
                <a:ea typeface="+mn-ea"/>
                <a:cs typeface="+mn-cs"/>
              </a:rPr>
              <a:t> docente: </a:t>
            </a:r>
            <a:endParaRPr lang="es-CL" sz="1200" b="1" kern="1200" dirty="0">
              <a:solidFill>
                <a:schemeClr val="tx1"/>
              </a:solidFill>
              <a:effectLst/>
              <a:latin typeface="+mn-lt"/>
              <a:ea typeface="+mn-ea"/>
              <a:cs typeface="+mn-cs"/>
            </a:endParaRPr>
          </a:p>
          <a:p>
            <a:endParaRPr lang="es-CL" sz="120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Tercer principio: </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“Los SGBD de tercera generación deben estar abiertos a otros subsistemas”.</a:t>
            </a:r>
          </a:p>
          <a:p>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Proposiciones</a:t>
            </a:r>
            <a:endParaRPr lang="es-E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b="0" kern="1200" dirty="0">
                <a:solidFill>
                  <a:schemeClr val="tx1"/>
                </a:solidFill>
                <a:effectLst/>
                <a:latin typeface="+mn-lt"/>
                <a:ea typeface="+mn-ea"/>
                <a:cs typeface="+mn-cs"/>
              </a:rPr>
              <a:t>Se puede acceder a un SGBD de tercera generación desde múltiples lenguajes de alto nivel.</a:t>
            </a:r>
            <a:endParaRPr lang="es-E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b="0" kern="1200" dirty="0">
                <a:solidFill>
                  <a:schemeClr val="tx1"/>
                </a:solidFill>
                <a:effectLst/>
                <a:latin typeface="+mn-lt"/>
                <a:ea typeface="+mn-ea"/>
                <a:cs typeface="+mn-cs"/>
              </a:rPr>
              <a:t>Debe soportar la persistencia de las variables.</a:t>
            </a:r>
            <a:endParaRPr lang="es-E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b="0" kern="1200" dirty="0">
                <a:solidFill>
                  <a:schemeClr val="tx1"/>
                </a:solidFill>
                <a:effectLst/>
                <a:latin typeface="+mn-lt"/>
                <a:ea typeface="+mn-ea"/>
                <a:cs typeface="+mn-cs"/>
              </a:rPr>
              <a:t>El lenguaje SQL es una forma universal de expresión de datos.</a:t>
            </a:r>
            <a:endParaRPr lang="es-E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b="0" kern="1200" dirty="0">
                <a:solidFill>
                  <a:schemeClr val="tx1"/>
                </a:solidFill>
                <a:effectLst/>
                <a:latin typeface="+mn-lt"/>
                <a:ea typeface="+mn-ea"/>
                <a:cs typeface="+mn-cs"/>
              </a:rPr>
              <a:t>Las consultas y sus respuestas deben constituir el nivel más bajo de comunicación entre un cliente y un servidor. </a:t>
            </a:r>
            <a:endParaRPr lang="es-ES" sz="1200" b="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24</a:t>
            </a:fld>
            <a:endParaRPr lang="es-ES" dirty="0"/>
          </a:p>
        </p:txBody>
      </p:sp>
    </p:spTree>
    <p:extLst>
      <p:ext uri="{BB962C8B-B14F-4D97-AF65-F5344CB8AC3E}">
        <p14:creationId xmlns:p14="http://schemas.microsoft.com/office/powerpoint/2010/main" val="1477630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a:t>
            </a:r>
            <a:r>
              <a:rPr lang="es-CL" sz="1200" b="1" kern="1200" baseline="0" dirty="0">
                <a:solidFill>
                  <a:schemeClr val="tx1"/>
                </a:solidFill>
                <a:effectLst/>
                <a:latin typeface="+mn-lt"/>
                <a:ea typeface="+mn-ea"/>
                <a:cs typeface="+mn-cs"/>
              </a:rPr>
              <a:t> al docente:</a:t>
            </a:r>
          </a:p>
          <a:p>
            <a:endParaRPr lang="es-CL" sz="1200" b="1"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En todos estos modelos es importante tener presente las siguientes consideraciones respecto de los datos:</a:t>
            </a:r>
            <a:endParaRPr lang="es-ES" sz="1200" b="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Un dato se compone de hechos relacionados con personas, objetos y eventos del mundo real, que se almacenan en algún medio. Por lo general, los datos son guardados como un atributo más un valor.</a:t>
            </a:r>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kern="1200" dirty="0">
                <a:solidFill>
                  <a:schemeClr val="tx1"/>
                </a:solidFill>
                <a:effectLst/>
                <a:latin typeface="+mn-lt"/>
                <a:ea typeface="+mn-ea"/>
                <a:cs typeface="+mn-cs"/>
              </a:rPr>
              <a:t>La</a:t>
            </a:r>
            <a:r>
              <a:rPr lang="es-CL" sz="1200" kern="1200" baseline="0" dirty="0">
                <a:solidFill>
                  <a:schemeClr val="tx1"/>
                </a:solidFill>
                <a:effectLst/>
                <a:latin typeface="+mn-lt"/>
                <a:ea typeface="+mn-ea"/>
                <a:cs typeface="+mn-cs"/>
              </a:rPr>
              <a:t> información</a:t>
            </a:r>
            <a:r>
              <a:rPr lang="es-CL" sz="1200" kern="1200" dirty="0">
                <a:solidFill>
                  <a:schemeClr val="tx1"/>
                </a:solidFill>
                <a:effectLst/>
                <a:latin typeface="+mn-lt"/>
                <a:ea typeface="+mn-ea"/>
                <a:cs typeface="+mn-cs"/>
              </a:rPr>
              <a:t> se entiende como el dato que ha sido procesado y formateado con el objetivo de apoyar la toma de decisiones, o en general, las actividades de una organización.</a:t>
            </a:r>
            <a:endParaRPr lang="es-ES" sz="1200" kern="1200" dirty="0">
              <a:solidFill>
                <a:schemeClr val="tx1"/>
              </a:solidFill>
              <a:effectLst/>
              <a:latin typeface="+mn-lt"/>
              <a:ea typeface="+mn-ea"/>
              <a:cs typeface="+mn-cs"/>
            </a:endParaRPr>
          </a:p>
          <a:p>
            <a:pPr marL="0" indent="0">
              <a:buFont typeface="Arial" panose="020B0604020202020204" pitchFamily="34" charset="0"/>
              <a:buNone/>
            </a:pPr>
            <a:endParaRPr lang="es-CL" sz="1200" kern="1200" dirty="0">
              <a:solidFill>
                <a:schemeClr val="tx1"/>
              </a:solidFill>
              <a:effectLst/>
              <a:latin typeface="+mn-lt"/>
              <a:ea typeface="+mn-ea"/>
              <a:cs typeface="+mn-cs"/>
            </a:endParaRPr>
          </a:p>
          <a:p>
            <a:pPr marL="0" indent="0">
              <a:buFont typeface="Arial" panose="020B0604020202020204" pitchFamily="34" charset="0"/>
              <a:buNone/>
            </a:pPr>
            <a:r>
              <a:rPr lang="es-CL" sz="1200" kern="1200" dirty="0">
                <a:solidFill>
                  <a:schemeClr val="tx1"/>
                </a:solidFill>
                <a:effectLst/>
                <a:latin typeface="+mn-lt"/>
                <a:ea typeface="+mn-ea"/>
                <a:cs typeface="+mn-cs"/>
              </a:rPr>
              <a:t>En la práctica esta distinción es difícil de mantener. El dato no pasa a ser información cuando es usado en un contexto o escenario específico, o se aplica a la solución de un problema particular,</a:t>
            </a:r>
            <a:r>
              <a:rPr lang="es-CL" sz="1200" kern="1200" baseline="0" dirty="0">
                <a:solidFill>
                  <a:schemeClr val="tx1"/>
                </a:solidFill>
                <a:effectLst/>
                <a:latin typeface="+mn-lt"/>
                <a:ea typeface="+mn-ea"/>
                <a:cs typeface="+mn-cs"/>
              </a:rPr>
              <a:t> p</a:t>
            </a:r>
            <a:r>
              <a:rPr lang="es-CL" sz="1200" kern="1200" dirty="0">
                <a:solidFill>
                  <a:schemeClr val="tx1"/>
                </a:solidFill>
                <a:effectLst/>
                <a:latin typeface="+mn-lt"/>
                <a:ea typeface="+mn-ea"/>
                <a:cs typeface="+mn-cs"/>
              </a:rPr>
              <a:t>or lo que su definición dependerá de cómo es usado, más que sus propiedades.</a:t>
            </a:r>
          </a:p>
          <a:p>
            <a:pPr marL="0" indent="0">
              <a:buFont typeface="Arial" panose="020B0604020202020204" pitchFamily="34" charset="0"/>
              <a:buNone/>
            </a:pP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25</a:t>
            </a:fld>
            <a:endParaRPr lang="es-ES" dirty="0"/>
          </a:p>
        </p:txBody>
      </p:sp>
    </p:spTree>
    <p:extLst>
      <p:ext uri="{BB962C8B-B14F-4D97-AF65-F5344CB8AC3E}">
        <p14:creationId xmlns:p14="http://schemas.microsoft.com/office/powerpoint/2010/main" val="4146654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26</a:t>
            </a:fld>
            <a:endParaRPr lang="es-ES" dirty="0"/>
          </a:p>
        </p:txBody>
      </p:sp>
    </p:spTree>
    <p:extLst>
      <p:ext uri="{BB962C8B-B14F-4D97-AF65-F5344CB8AC3E}">
        <p14:creationId xmlns:p14="http://schemas.microsoft.com/office/powerpoint/2010/main" val="565295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200" b="1" kern="1200" dirty="0">
                <a:solidFill>
                  <a:schemeClr val="tx1"/>
                </a:solidFill>
                <a:effectLst/>
                <a:latin typeface="+mn-lt"/>
                <a:ea typeface="+mn-ea"/>
                <a:cs typeface="+mn-cs"/>
              </a:rPr>
              <a:t>Nota al docente:</a:t>
            </a:r>
          </a:p>
          <a:p>
            <a:pPr lvl="0"/>
            <a:endParaRPr lang="es-ES" sz="1200" b="1" kern="1200" dirty="0">
              <a:solidFill>
                <a:schemeClr val="tx1"/>
              </a:solidFill>
              <a:effectLst/>
              <a:latin typeface="+mn-lt"/>
              <a:ea typeface="+mn-ea"/>
              <a:cs typeface="+mn-cs"/>
            </a:endParaRPr>
          </a:p>
          <a:p>
            <a:pPr lvl="0"/>
            <a:r>
              <a:rPr lang="es-ES" sz="1200" b="0" kern="1200" dirty="0">
                <a:solidFill>
                  <a:schemeClr val="tx1"/>
                </a:solidFill>
                <a:effectLst/>
                <a:latin typeface="+mn-lt"/>
                <a:ea typeface="+mn-ea"/>
                <a:cs typeface="+mn-cs"/>
              </a:rPr>
              <a:t>Niveles</a:t>
            </a:r>
            <a:r>
              <a:rPr lang="es-ES" sz="1200" b="0" kern="1200" baseline="0" dirty="0">
                <a:solidFill>
                  <a:schemeClr val="tx1"/>
                </a:solidFill>
                <a:effectLst/>
                <a:latin typeface="+mn-lt"/>
                <a:ea typeface="+mn-ea"/>
                <a:cs typeface="+mn-cs"/>
              </a:rPr>
              <a:t> de abstracción de los datos</a:t>
            </a:r>
          </a:p>
          <a:p>
            <a:pPr lvl="0"/>
            <a:endParaRPr lang="es-ES" sz="1200" b="0" kern="1200" dirty="0">
              <a:solidFill>
                <a:schemeClr val="tx1"/>
              </a:solidFill>
              <a:effectLst/>
              <a:latin typeface="+mn-lt"/>
              <a:ea typeface="+mn-ea"/>
              <a:cs typeface="+mn-cs"/>
            </a:endParaRPr>
          </a:p>
          <a:p>
            <a:pPr lvl="0"/>
            <a:r>
              <a:rPr lang="es-ES" sz="1200" b="0" kern="1200" dirty="0">
                <a:solidFill>
                  <a:schemeClr val="tx1"/>
                </a:solidFill>
                <a:effectLst/>
                <a:latin typeface="+mn-lt"/>
                <a:ea typeface="+mn-ea"/>
                <a:cs typeface="+mn-cs"/>
              </a:rPr>
              <a:t>Nivel interno: en este se define la estructura física de la base de datos: dispositivos de almacenamiento físico, direcciones físicas, estrategias de acceso, relaciones, índices, apuntadores, etc. ¿Quiénes son los</a:t>
            </a:r>
            <a:r>
              <a:rPr lang="es-ES" sz="1200" b="0" kern="1200" baseline="0" dirty="0">
                <a:solidFill>
                  <a:schemeClr val="tx1"/>
                </a:solidFill>
                <a:effectLst/>
                <a:latin typeface="+mn-lt"/>
                <a:ea typeface="+mn-ea"/>
                <a:cs typeface="+mn-cs"/>
              </a:rPr>
              <a:t> responsables de este nivel? Solo los diseñadores de la base de datos física, pues ningún otro usuario, en calidad de tal, tiene conocimiento de este nivel. </a:t>
            </a:r>
            <a:endParaRPr lang="es-ES" sz="1200" b="0" kern="1200" dirty="0">
              <a:solidFill>
                <a:schemeClr val="tx1"/>
              </a:solidFill>
              <a:effectLst/>
              <a:latin typeface="+mn-lt"/>
              <a:ea typeface="+mn-ea"/>
              <a:cs typeface="+mn-cs"/>
            </a:endParaRPr>
          </a:p>
          <a:p>
            <a:r>
              <a:rPr lang="es-ES" sz="1200" b="0" kern="1200" dirty="0">
                <a:solidFill>
                  <a:schemeClr val="tx1"/>
                </a:solidFill>
                <a:effectLst/>
                <a:latin typeface="+mn-lt"/>
                <a:ea typeface="+mn-ea"/>
                <a:cs typeface="+mn-cs"/>
              </a:rPr>
              <a:t> </a:t>
            </a:r>
          </a:p>
          <a:p>
            <a:pPr lvl="0"/>
            <a:r>
              <a:rPr lang="es-ES" sz="1200" b="0" kern="1200" dirty="0">
                <a:solidFill>
                  <a:schemeClr val="tx1"/>
                </a:solidFill>
                <a:effectLst/>
                <a:latin typeface="+mn-lt"/>
                <a:ea typeface="+mn-ea"/>
                <a:cs typeface="+mn-cs"/>
              </a:rPr>
              <a:t>Nivel conceptual: contiene el nivel conceptual de la base de datos, que implica el análisis de las necesidades de información de los usuarios y las clases de datos necesarias para satisfacer dichas necesidades. El resultado del diseño conceptual contiene la descripción de todos los datos y las interrelaciones entre ellos, así como las restricciones de integridad y de confidencialidad.</a:t>
            </a:r>
          </a:p>
          <a:p>
            <a:endParaRPr lang="es-419"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kern="1200" dirty="0">
                <a:solidFill>
                  <a:schemeClr val="tx1"/>
                </a:solidFill>
                <a:effectLst/>
                <a:latin typeface="+mn-lt"/>
                <a:ea typeface="+mn-ea"/>
                <a:cs typeface="+mn-cs"/>
              </a:rPr>
              <a:t>Nivel externo: visión que de la base de datos tiene un usuario o aplicación en particular</a:t>
            </a:r>
            <a:r>
              <a:rPr lang="es-ES" sz="1200" b="0" kern="1200" baseline="0" dirty="0">
                <a:solidFill>
                  <a:schemeClr val="tx1"/>
                </a:solidFill>
                <a:effectLst/>
                <a:latin typeface="+mn-lt"/>
                <a:ea typeface="+mn-ea"/>
                <a:cs typeface="+mn-cs"/>
              </a:rPr>
              <a:t> (h</a:t>
            </a:r>
            <a:r>
              <a:rPr lang="es-ES" sz="1200" kern="1200" dirty="0">
                <a:solidFill>
                  <a:schemeClr val="tx1"/>
                </a:solidFill>
                <a:effectLst/>
                <a:latin typeface="+mn-lt"/>
                <a:ea typeface="+mn-ea"/>
                <a:cs typeface="+mn-cs"/>
              </a:rPr>
              <a:t>abrá tantas vistas de la base de datos como exijan las diferentes aplicaciones). La vistas se derivan directamente del esquema conceptual, o de otras vistas, y contienen una descripción de los elementos de datos y sus interrelaciones orientadas al usuario o aplicación y de las que se compone la vista</a:t>
            </a:r>
            <a:r>
              <a:rPr lang="es-ES" sz="1200" kern="1200" baseline="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Una misma vista puede ser utilizada por varias aplicaciones.</a:t>
            </a:r>
            <a:r>
              <a:rPr lang="es-ES" sz="1200" kern="1200" baseline="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Esta arquitectura de tres niveles nos proporciona la deseada independencia, que definiremos como la capacidad para cambiar el esquema en un nivel sin tener que cambiarlo en ningún otro nivel. Distinguimos entre independencia física y lógica: </a:t>
            </a:r>
          </a:p>
          <a:p>
            <a:r>
              <a:rPr lang="es-ES" sz="1200" kern="1200" dirty="0">
                <a:solidFill>
                  <a:schemeClr val="tx1"/>
                </a:solidFill>
                <a:effectLst/>
                <a:latin typeface="+mn-lt"/>
                <a:ea typeface="+mn-ea"/>
                <a:cs typeface="+mn-cs"/>
              </a:rPr>
              <a:t> </a:t>
            </a:r>
          </a:p>
          <a:p>
            <a:pPr lvl="0"/>
            <a:r>
              <a:rPr lang="es-ES" sz="1200" i="1" kern="1200" dirty="0">
                <a:solidFill>
                  <a:schemeClr val="tx1"/>
                </a:solidFill>
                <a:effectLst/>
                <a:latin typeface="+mn-lt"/>
                <a:ea typeface="+mn-ea"/>
                <a:cs typeface="+mn-cs"/>
              </a:rPr>
              <a:t>Independencia lógica de los datos: </a:t>
            </a:r>
            <a:r>
              <a:rPr lang="es-ES" sz="1200" i="0" kern="1200" dirty="0">
                <a:solidFill>
                  <a:schemeClr val="tx1"/>
                </a:solidFill>
                <a:effectLst/>
                <a:latin typeface="+mn-lt"/>
                <a:ea typeface="+mn-ea"/>
                <a:cs typeface="+mn-cs"/>
              </a:rPr>
              <a:t>c</a:t>
            </a:r>
            <a:r>
              <a:rPr lang="es-ES" sz="1200" kern="1200" dirty="0">
                <a:solidFill>
                  <a:schemeClr val="tx1"/>
                </a:solidFill>
                <a:effectLst/>
                <a:latin typeface="+mn-lt"/>
                <a:ea typeface="+mn-ea"/>
                <a:cs typeface="+mn-cs"/>
              </a:rPr>
              <a:t>ambio del esquema conceptual sin cambiar las vistas externas o las aplicaciones.</a:t>
            </a:r>
          </a:p>
          <a:p>
            <a:r>
              <a:rPr lang="es-ES" sz="1200" kern="1200" dirty="0">
                <a:solidFill>
                  <a:schemeClr val="tx1"/>
                </a:solidFill>
                <a:effectLst/>
                <a:latin typeface="+mn-lt"/>
                <a:ea typeface="+mn-ea"/>
                <a:cs typeface="+mn-cs"/>
              </a:rPr>
              <a:t> </a:t>
            </a:r>
          </a:p>
          <a:p>
            <a:pPr lvl="0"/>
            <a:r>
              <a:rPr lang="es-ES" sz="1200" i="1" kern="1200" dirty="0">
                <a:solidFill>
                  <a:schemeClr val="tx1"/>
                </a:solidFill>
                <a:effectLst/>
                <a:latin typeface="+mn-lt"/>
                <a:ea typeface="+mn-ea"/>
                <a:cs typeface="+mn-cs"/>
              </a:rPr>
              <a:t>Independencia física de los datos: </a:t>
            </a:r>
            <a:r>
              <a:rPr lang="es-ES" sz="1200" i="0" kern="1200" dirty="0">
                <a:solidFill>
                  <a:schemeClr val="tx1"/>
                </a:solidFill>
                <a:effectLst/>
                <a:latin typeface="+mn-lt"/>
                <a:ea typeface="+mn-ea"/>
                <a:cs typeface="+mn-cs"/>
              </a:rPr>
              <a:t>c</a:t>
            </a:r>
            <a:r>
              <a:rPr lang="es-ES" sz="1200" kern="1200" dirty="0">
                <a:solidFill>
                  <a:schemeClr val="tx1"/>
                </a:solidFill>
                <a:effectLst/>
                <a:latin typeface="+mn-lt"/>
                <a:ea typeface="+mn-ea"/>
                <a:cs typeface="+mn-cs"/>
              </a:rPr>
              <a:t>ambio del esquema interno sin necesidad de cambiar el esquema conceptual o los esquemas externos.</a:t>
            </a:r>
          </a:p>
          <a:p>
            <a:r>
              <a:rPr lang="es-ES" sz="1200" b="1"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27</a:t>
            </a:fld>
            <a:endParaRPr lang="es-ES" dirty="0"/>
          </a:p>
        </p:txBody>
      </p:sp>
    </p:spTree>
    <p:extLst>
      <p:ext uri="{BB962C8B-B14F-4D97-AF65-F5344CB8AC3E}">
        <p14:creationId xmlns:p14="http://schemas.microsoft.com/office/powerpoint/2010/main" val="4134918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CL" sz="1200" b="1"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Realidad</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Comprende el mundo real (una organización), con sus componentes y el medio ambiente en el cual opera. Cualquier organización se considera como un conjunto de personas, recursos financieros, materiales y equipos, que son organizados para satisfacer ciertos objetivos: además posee una interacción con el medio. En este mundo real podemos diferenciar distintos componentes que llamaremos entidades. </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 </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Entidad</a:t>
            </a:r>
          </a:p>
          <a:p>
            <a:r>
              <a:rPr lang="es-CL" sz="1200" b="0" kern="1200" dirty="0">
                <a:solidFill>
                  <a:schemeClr val="tx1"/>
                </a:solidFill>
                <a:effectLst/>
                <a:latin typeface="+mn-lt"/>
                <a:ea typeface="+mn-ea"/>
                <a:cs typeface="+mn-cs"/>
              </a:rPr>
              <a:t>Una entidad es una persona, objeto o evento sobre lo que la organización decide coleccionar y almacenar datos. Una entidad puede ser tangible como un empleado, un producto, un computador o un cliente: o intangible como una cuenta de un banco, un vuelo, un centro de costos. </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 </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Al observar a las entidades que componen a la realidad, podremos notar que algunas de ellas se van repitiendo en sus características o funciones, por ejemplo, en una tienda (la realidad) encontramos a Juan, Marcelo y Antonio (cada uno de ellos una entidad), pero todos ellos son vendedores de la tienda y desempeñan las mismas funciones. En estos casos agruparemos a estas entidades en lo que llamaremos una clase de entidades.	</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 </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Clase de entidades</a:t>
            </a:r>
          </a:p>
          <a:p>
            <a:r>
              <a:rPr lang="es-CL" sz="1200" b="0" kern="1200" dirty="0">
                <a:solidFill>
                  <a:schemeClr val="tx1"/>
                </a:solidFill>
                <a:effectLst/>
                <a:latin typeface="+mn-lt"/>
                <a:ea typeface="+mn-ea"/>
                <a:cs typeface="+mn-cs"/>
              </a:rPr>
              <a:t>Conjunto de entidades que poseen características similares. Por ejemplo, todos los clientes de una empresa. También se le llama tipo de entidades. </a:t>
            </a:r>
          </a:p>
          <a:p>
            <a:endParaRPr lang="es-CL"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sz="1200" b="0" kern="1200" dirty="0">
                <a:solidFill>
                  <a:schemeClr val="tx1"/>
                </a:solidFill>
                <a:effectLst/>
                <a:latin typeface="+mn-lt"/>
                <a:ea typeface="+mn-ea"/>
                <a:cs typeface="+mn-cs"/>
              </a:rPr>
              <a:t>Las entidades de la realidad se agrupan en clases, dado que comparten atributos.</a:t>
            </a:r>
            <a:endParaRPr lang="es-ES" sz="1200" b="0" kern="1200" dirty="0">
              <a:solidFill>
                <a:schemeClr val="tx1"/>
              </a:solidFill>
              <a:effectLst/>
              <a:latin typeface="+mn-lt"/>
              <a:ea typeface="+mn-ea"/>
              <a:cs typeface="+mn-cs"/>
            </a:endParaRPr>
          </a:p>
          <a:p>
            <a:endParaRPr lang="es-CL"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Atributo</a:t>
            </a:r>
          </a:p>
          <a:p>
            <a:r>
              <a:rPr lang="es-CL" sz="1200" b="0" kern="1200" dirty="0">
                <a:solidFill>
                  <a:schemeClr val="tx1"/>
                </a:solidFill>
                <a:effectLst/>
                <a:latin typeface="+mn-lt"/>
                <a:ea typeface="+mn-ea"/>
                <a:cs typeface="+mn-cs"/>
              </a:rPr>
              <a:t>El atributo es</a:t>
            </a:r>
            <a:r>
              <a:rPr lang="es-CL" sz="1200" b="0" kern="1200" baseline="0" dirty="0">
                <a:solidFill>
                  <a:schemeClr val="tx1"/>
                </a:solidFill>
                <a:effectLst/>
                <a:latin typeface="+mn-lt"/>
                <a:ea typeface="+mn-ea"/>
                <a:cs typeface="+mn-cs"/>
              </a:rPr>
              <a:t> una propiedad o característica de la clase de entidades que se desea almacenar. Para cada clase existe un conjunto de atributos de interés para la organización. Por ejemplo, para la clase empleado algunos atributos de interés serían: Rut, nombre, dirección, teléfono y cargo.  </a:t>
            </a:r>
            <a:endParaRPr lang="es-CL" sz="1200" b="0" kern="1200" dirty="0">
              <a:solidFill>
                <a:schemeClr val="tx1"/>
              </a:solidFill>
              <a:effectLst/>
              <a:latin typeface="+mn-lt"/>
              <a:ea typeface="+mn-ea"/>
              <a:cs typeface="+mn-cs"/>
            </a:endParaRPr>
          </a:p>
          <a:p>
            <a:endParaRPr lang="es-CL"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Cuando analizamos por separado a cada entidad dentro de una clase, esta debe tener al menos un atributo que la distinga de otras entidades dentro de su clase. A este atributo se le llama identificador, llave o clave primaria. Ejemplo:</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El atributo Rut es la clave primaria para la clase Empleados (no pueden dos empleados tener el mismo valor de Rut).</a:t>
            </a:r>
            <a:endParaRPr lang="es-ES" sz="1200" b="0" kern="1200" dirty="0">
              <a:solidFill>
                <a:schemeClr val="tx1"/>
              </a:solidFill>
              <a:effectLst/>
              <a:latin typeface="+mn-lt"/>
              <a:ea typeface="+mn-ea"/>
              <a:cs typeface="+mn-cs"/>
            </a:endParaRPr>
          </a:p>
          <a:p>
            <a:endParaRPr lang="es-CL"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El atributo Número_Producto es la clave primaria para la clase productos (no se puede tener el mismo número identificador para productos distintos).</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Para la clase pedidos (en la cual se asocian los productos que pertenecen a una factura), la clase primaria debe ser compuesta por dos atributos, a saber, Número_Factura + Número_Producto. Esto se debe a que varios productos pueden estar con el mismo número de factura, pero, a su vez, un producto puede ser pedido en diversas facturas. La combinación de ambos atributos es única en la clase. En todos estos casos se ha tenido en consideración que este atributo debe ser único, es decir, no pueden existir dos entidades con un mismo valor para ese atributo dentro de una clase.</a:t>
            </a:r>
          </a:p>
          <a:p>
            <a:endParaRPr lang="es-CL"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sz="1200" b="0" kern="1200" dirty="0">
                <a:solidFill>
                  <a:schemeClr val="tx1"/>
                </a:solidFill>
                <a:effectLst/>
                <a:latin typeface="+mn-lt"/>
                <a:ea typeface="+mn-ea"/>
                <a:cs typeface="+mn-cs"/>
              </a:rPr>
              <a:t>Retomando el concepto de realidad, otro aspecto a considerar es que las clases de entidades están, en la mayoría de los casos, relacionadas de alguna forma con otras clases de entidades, como por ejemplo las entidades de la clase “Alumnos” se relacionan con una o más entidades de la clase “Asignaturas”. Estas relaciones entre una o más clases las llamaremos asociación o relacionamiento entre dos o más clases de entidades. </a:t>
            </a:r>
            <a:endParaRPr lang="es-ES" sz="1200" b="0" kern="1200" dirty="0">
              <a:solidFill>
                <a:schemeClr val="tx1"/>
              </a:solidFill>
              <a:effectLst/>
              <a:latin typeface="+mn-lt"/>
              <a:ea typeface="+mn-ea"/>
              <a:cs typeface="+mn-cs"/>
            </a:endParaRPr>
          </a:p>
          <a:p>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 </a:t>
            </a:r>
            <a:endParaRPr lang="es-ES" sz="1200" b="0" kern="1200" dirty="0">
              <a:solidFill>
                <a:schemeClr val="tx1"/>
              </a:solidFill>
              <a:effectLst/>
              <a:latin typeface="+mn-lt"/>
              <a:ea typeface="+mn-ea"/>
              <a:cs typeface="+mn-cs"/>
            </a:endParaRPr>
          </a:p>
          <a:p>
            <a:endParaRPr lang="es-CL" sz="1200" b="0" kern="1200" dirty="0">
              <a:solidFill>
                <a:schemeClr val="tx1"/>
              </a:solidFill>
              <a:effectLst/>
              <a:latin typeface="+mn-lt"/>
              <a:ea typeface="+mn-ea"/>
              <a:cs typeface="+mn-cs"/>
            </a:endParaRPr>
          </a:p>
          <a:p>
            <a:endParaRPr lang="es-CL" sz="1200" b="0" kern="1200" dirty="0">
              <a:solidFill>
                <a:schemeClr val="tx1"/>
              </a:solidFill>
              <a:effectLst/>
              <a:latin typeface="+mn-lt"/>
              <a:ea typeface="+mn-ea"/>
              <a:cs typeface="+mn-cs"/>
            </a:endParaRPr>
          </a:p>
          <a:p>
            <a:endParaRPr lang="es-CL" sz="1200" b="0" kern="1200" dirty="0">
              <a:solidFill>
                <a:schemeClr val="tx1"/>
              </a:solidFill>
              <a:effectLst/>
              <a:latin typeface="+mn-lt"/>
              <a:ea typeface="+mn-ea"/>
              <a:cs typeface="+mn-cs"/>
            </a:endParaRPr>
          </a:p>
          <a:p>
            <a:endParaRPr lang="es-CL" sz="1200" b="0" kern="1200" dirty="0">
              <a:solidFill>
                <a:schemeClr val="tx1"/>
              </a:solidFill>
              <a:effectLst/>
              <a:latin typeface="+mn-lt"/>
              <a:ea typeface="+mn-ea"/>
              <a:cs typeface="+mn-cs"/>
            </a:endParaRPr>
          </a:p>
          <a:p>
            <a:endParaRPr lang="es-ES" sz="1200" b="0" kern="1200" dirty="0">
              <a:solidFill>
                <a:schemeClr val="tx1"/>
              </a:solidFill>
              <a:effectLst/>
              <a:latin typeface="+mn-lt"/>
              <a:ea typeface="+mn-ea"/>
              <a:cs typeface="+mn-cs"/>
            </a:endParaRPr>
          </a:p>
          <a:p>
            <a:endParaRPr lang="es-419" b="0" dirty="0"/>
          </a:p>
          <a:p>
            <a:endParaRPr lang="es-ES" b="0"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28</a:t>
            </a:fld>
            <a:endParaRPr lang="es-ES" dirty="0"/>
          </a:p>
        </p:txBody>
      </p:sp>
    </p:spTree>
    <p:extLst>
      <p:ext uri="{BB962C8B-B14F-4D97-AF65-F5344CB8AC3E}">
        <p14:creationId xmlns:p14="http://schemas.microsoft.com/office/powerpoint/2010/main" val="2320611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Para describir un dato deben considerarse tres niveles de abstracción o estados en que se encuentra el dato: </a:t>
            </a:r>
          </a:p>
          <a:p>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Cuando ya se ha definido cuáles son los datos que interesan de una organización, se recurre a definir el </a:t>
            </a:r>
            <a:r>
              <a:rPr lang="es-CL" sz="1200" b="1" kern="1200" dirty="0">
                <a:solidFill>
                  <a:schemeClr val="tx1"/>
                </a:solidFill>
                <a:effectLst/>
                <a:latin typeface="+mn-lt"/>
                <a:ea typeface="+mn-ea"/>
                <a:cs typeface="+mn-cs"/>
              </a:rPr>
              <a:t>"metadato”</a:t>
            </a:r>
            <a:r>
              <a:rPr lang="es-CL" sz="1200" kern="1200" dirty="0">
                <a:solidFill>
                  <a:schemeClr val="tx1"/>
                </a:solidFill>
                <a:effectLst/>
                <a:latin typeface="+mn-lt"/>
                <a:ea typeface="+mn-ea"/>
                <a:cs typeface="+mn-cs"/>
              </a:rPr>
              <a:t> que se guardará en el diccionario de datos.</a:t>
            </a:r>
            <a:r>
              <a:rPr lang="es-ES"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El término “metadato” no tiene una definición única, según la más difundida de metadatos se define como:</a:t>
            </a:r>
            <a:r>
              <a:rPr lang="es-ES"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“datos sobre datos”, o “información sobre datos”. Podemos también considerar los metadatos como información no relevante para el usuario final, pero sí de suma importancia para el sistema que maneja los datos.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En palabras más sencillas, detallamos cuáles son los atributos que nos interesa considerar de cada clase de entidades, definiendo qué tipos de valores se guardan en cada uno de ellos, indicando además qué consideraciones o restricciones debe existir para uno de los valores que se van guardar.</a:t>
            </a:r>
            <a:endParaRPr lang="es-ES" sz="1200" kern="1200" dirty="0">
              <a:solidFill>
                <a:schemeClr val="tx1"/>
              </a:solidFill>
              <a:effectLst/>
              <a:latin typeface="+mn-lt"/>
              <a:ea typeface="+mn-ea"/>
              <a:cs typeface="+mn-cs"/>
            </a:endParaRP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Por su parte,</a:t>
            </a:r>
            <a:r>
              <a:rPr lang="es-CL" sz="1200" kern="1200" baseline="0" dirty="0">
                <a:solidFill>
                  <a:schemeClr val="tx1"/>
                </a:solidFill>
                <a:effectLst/>
                <a:latin typeface="+mn-lt"/>
                <a:ea typeface="+mn-ea"/>
                <a:cs typeface="+mn-cs"/>
              </a:rPr>
              <a:t> l</a:t>
            </a:r>
            <a:r>
              <a:rPr lang="es-CL" sz="1200" kern="1200" dirty="0">
                <a:solidFill>
                  <a:schemeClr val="tx1"/>
                </a:solidFill>
                <a:effectLst/>
                <a:latin typeface="+mn-lt"/>
                <a:ea typeface="+mn-ea"/>
                <a:cs typeface="+mn-cs"/>
              </a:rPr>
              <a:t>os metadatos están compuestos de lo que llamaremos </a:t>
            </a:r>
            <a:r>
              <a:rPr lang="es-CL" sz="1200" b="1" kern="1200" dirty="0">
                <a:solidFill>
                  <a:schemeClr val="tx1"/>
                </a:solidFill>
                <a:effectLst/>
                <a:latin typeface="+mn-lt"/>
                <a:ea typeface="+mn-ea"/>
                <a:cs typeface="+mn-cs"/>
              </a:rPr>
              <a:t>ítem de dato.</a:t>
            </a:r>
            <a:r>
              <a:rPr lang="es-ES" sz="1200" b="0" kern="1200" baseline="0" dirty="0">
                <a:solidFill>
                  <a:schemeClr val="tx1"/>
                </a:solidFill>
                <a:effectLst/>
                <a:latin typeface="+mn-lt"/>
                <a:ea typeface="+mn-ea"/>
                <a:cs typeface="+mn-cs"/>
              </a:rPr>
              <a:t> Esta e</a:t>
            </a:r>
            <a:r>
              <a:rPr lang="es-CL" sz="1200" kern="1200" dirty="0">
                <a:solidFill>
                  <a:schemeClr val="tx1"/>
                </a:solidFill>
                <a:effectLst/>
                <a:latin typeface="+mn-lt"/>
                <a:ea typeface="+mn-ea"/>
                <a:cs typeface="+mn-cs"/>
              </a:rPr>
              <a:t>s la unidad de dato más pequeña en una base de datos, por ejemplo, el nombre del empleado, el rol del alumno, la fecha de orden de compra. En el diccionario de datos se registra por cada ítem de dato, información sobre su nombre, tipo de dato (si se almacenará texto, número, fecha, etc.), el largo del dato (por ejemplo, el máximo de caracteres permitido), y una breve descripción narrativa de él (opcional pero útil para el análisis).</a:t>
            </a:r>
            <a:endParaRPr lang="es-ES" sz="1200" kern="1200" dirty="0">
              <a:solidFill>
                <a:schemeClr val="tx1"/>
              </a:solidFill>
              <a:effectLst/>
              <a:latin typeface="+mn-lt"/>
              <a:ea typeface="+mn-ea"/>
              <a:cs typeface="+mn-cs"/>
            </a:endParaRP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Un tipo de ítem de datos especial que consideraremos</a:t>
            </a:r>
            <a:r>
              <a:rPr lang="es-CL"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es el llamado </a:t>
            </a:r>
            <a:r>
              <a:rPr lang="es-CL" sz="1200" b="1" kern="1200" dirty="0">
                <a:solidFill>
                  <a:schemeClr val="tx1"/>
                </a:solidFill>
                <a:effectLst/>
                <a:latin typeface="+mn-lt"/>
                <a:ea typeface="+mn-ea"/>
                <a:cs typeface="+mn-cs"/>
              </a:rPr>
              <a:t>dato agregado.</a:t>
            </a:r>
            <a:r>
              <a:rPr lang="es-ES" sz="1200" b="0" kern="1200" baseline="0" dirty="0">
                <a:solidFill>
                  <a:schemeClr val="tx1"/>
                </a:solidFill>
                <a:effectLst/>
                <a:latin typeface="+mn-lt"/>
                <a:ea typeface="+mn-ea"/>
                <a:cs typeface="+mn-cs"/>
              </a:rPr>
              <a:t> Este es un </a:t>
            </a:r>
            <a:r>
              <a:rPr lang="es-CL" sz="1200" b="0" kern="1200" baseline="0" dirty="0">
                <a:solidFill>
                  <a:schemeClr val="tx1"/>
                </a:solidFill>
                <a:effectLst/>
                <a:latin typeface="+mn-lt"/>
                <a:ea typeface="+mn-ea"/>
                <a:cs typeface="+mn-cs"/>
              </a:rPr>
              <a:t>c</a:t>
            </a:r>
            <a:r>
              <a:rPr lang="es-CL" sz="1200" kern="1200" dirty="0">
                <a:solidFill>
                  <a:schemeClr val="tx1"/>
                </a:solidFill>
                <a:effectLst/>
                <a:latin typeface="+mn-lt"/>
                <a:ea typeface="+mn-ea"/>
                <a:cs typeface="+mn-cs"/>
              </a:rPr>
              <a:t>onjunto de ítems de datos que son nombrados y referidos como un todo. Por ejemplo, cuando nos referimos a una fecha, en realidad estamos incluyendo más de un ítem de dato, porque las fechas están compuestas de día, mes y año,</a:t>
            </a:r>
            <a:r>
              <a:rPr lang="es-CL" sz="1200" kern="1200" baseline="0" dirty="0">
                <a:solidFill>
                  <a:schemeClr val="tx1"/>
                </a:solidFill>
                <a:effectLst/>
                <a:latin typeface="+mn-lt"/>
                <a:ea typeface="+mn-ea"/>
                <a:cs typeface="+mn-cs"/>
              </a:rPr>
              <a:t> p</a:t>
            </a:r>
            <a:r>
              <a:rPr lang="es-CL" sz="1200" kern="1200" dirty="0">
                <a:solidFill>
                  <a:schemeClr val="tx1"/>
                </a:solidFill>
                <a:effectLst/>
                <a:latin typeface="+mn-lt"/>
                <a:ea typeface="+mn-ea"/>
                <a:cs typeface="+mn-cs"/>
              </a:rPr>
              <a:t>ero en este caso entendemos que es un solo dato. </a:t>
            </a:r>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29</a:t>
            </a:fld>
            <a:endParaRPr lang="es-ES" dirty="0"/>
          </a:p>
        </p:txBody>
      </p:sp>
    </p:spTree>
    <p:extLst>
      <p:ext uri="{BB962C8B-B14F-4D97-AF65-F5344CB8AC3E}">
        <p14:creationId xmlns:p14="http://schemas.microsoft.com/office/powerpoint/2010/main" val="4155700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endParaRPr lang="es-CL" sz="1200" b="1"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¿Qué es?</a:t>
            </a:r>
            <a:endParaRPr lang="es-ES" sz="1200" b="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Este modelo representa un conjunto de asociaciones entre entidades (segmento o nodo) del tipo 1:1 (que se lee “uno es a uno”) y del tipo 1:m (que se lee “uno es a muchos”). </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¿Qué</a:t>
            </a:r>
            <a:r>
              <a:rPr lang="es-CL" sz="1200" kern="1200" baseline="0" dirty="0">
                <a:solidFill>
                  <a:schemeClr val="tx1"/>
                </a:solidFill>
                <a:effectLst/>
                <a:latin typeface="+mn-lt"/>
                <a:ea typeface="+mn-ea"/>
                <a:cs typeface="+mn-cs"/>
              </a:rPr>
              <a:t> permite?</a:t>
            </a: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Las bases de datos jerárquicas son especialmente útiles en el caso de aplicaciones que manejan un gran volumen de información y datos muy compartidos, permitiendo crear estructuras estables y de gran rendimiento. </a:t>
            </a:r>
            <a:r>
              <a:rPr lang="es-ES" sz="1200" kern="1200" dirty="0">
                <a:solidFill>
                  <a:schemeClr val="tx1"/>
                </a:solidFill>
                <a:effectLst/>
                <a:latin typeface="+mn-lt"/>
                <a:ea typeface="+mn-ea"/>
                <a:cs typeface="+mn-cs"/>
              </a:rPr>
              <a:t>Sin</a:t>
            </a:r>
            <a:r>
              <a:rPr lang="es-ES" sz="1200" kern="1200" baseline="0" dirty="0">
                <a:solidFill>
                  <a:schemeClr val="tx1"/>
                </a:solidFill>
                <a:effectLst/>
                <a:latin typeface="+mn-lt"/>
                <a:ea typeface="+mn-ea"/>
                <a:cs typeface="+mn-cs"/>
              </a:rPr>
              <a:t> embargo, u</a:t>
            </a:r>
            <a:r>
              <a:rPr lang="es-CL" sz="1200" kern="1200" dirty="0">
                <a:solidFill>
                  <a:schemeClr val="tx1"/>
                </a:solidFill>
                <a:effectLst/>
                <a:latin typeface="+mn-lt"/>
                <a:ea typeface="+mn-ea"/>
                <a:cs typeface="+mn-cs"/>
              </a:rPr>
              <a:t>na de las principales limitaciones de este modelo es su incapacidad de representar eficientemente la redundancia de datos.</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3</a:t>
            </a:fld>
            <a:endParaRPr lang="es-ES" dirty="0"/>
          </a:p>
        </p:txBody>
      </p:sp>
    </p:spTree>
    <p:extLst>
      <p:ext uri="{BB962C8B-B14F-4D97-AF65-F5344CB8AC3E}">
        <p14:creationId xmlns:p14="http://schemas.microsoft.com/office/powerpoint/2010/main" val="1101029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CL" sz="1200" b="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 importante distinguir la diferencia entre metadatos y datos. Los metadatos definen la estructura de cada dato que compone una entidad, y los datos son los valores que representan a la entidad. Los metadatos no son almacenados en la base de datos, sino en una estructura dentro del SGBD que se llama “diccionario de datos”, en cambio los datos son los valores que almacenaremos en la base de datos.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30</a:t>
            </a:fld>
            <a:endParaRPr lang="es-ES" dirty="0"/>
          </a:p>
        </p:txBody>
      </p:sp>
    </p:spTree>
    <p:extLst>
      <p:ext uri="{BB962C8B-B14F-4D97-AF65-F5344CB8AC3E}">
        <p14:creationId xmlns:p14="http://schemas.microsoft.com/office/powerpoint/2010/main" val="27034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31</a:t>
            </a:fld>
            <a:endParaRPr lang="es-ES" dirty="0"/>
          </a:p>
        </p:txBody>
      </p:sp>
    </p:spTree>
    <p:extLst>
      <p:ext uri="{BB962C8B-B14F-4D97-AF65-F5344CB8AC3E}">
        <p14:creationId xmlns:p14="http://schemas.microsoft.com/office/powerpoint/2010/main" val="3521970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Nota</a:t>
            </a:r>
            <a:r>
              <a:rPr lang="es-CL" b="1" baseline="0" dirty="0"/>
              <a:t> al docente:</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aseline="0" dirty="0"/>
              <a:t>Generar junto a sus estudiantes ideas fuerza respecto a los cuatro modelos revisados en la clase a través de un cuadro resumen. </a:t>
            </a: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32</a:t>
            </a:fld>
            <a:endParaRPr lang="es-CL" dirty="0"/>
          </a:p>
        </p:txBody>
      </p:sp>
    </p:spTree>
    <p:extLst>
      <p:ext uri="{BB962C8B-B14F-4D97-AF65-F5344CB8AC3E}">
        <p14:creationId xmlns:p14="http://schemas.microsoft.com/office/powerpoint/2010/main" val="265982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b="1" dirty="0"/>
              <a:t>Nota al docente: </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El árbol que se forma puede tener varios niveles, lo que significa que un hijo en un cierto nivel puede a su vez ser padre de otros hijos de nivel menor, pero en todos los niveles debe cumplirse que mientras cada padre puede tener varios hijos, cada hijo puede tener solo un padre.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4</a:t>
            </a:fld>
            <a:endParaRPr lang="es-ES" dirty="0"/>
          </a:p>
        </p:txBody>
      </p:sp>
    </p:spTree>
    <p:extLst>
      <p:ext uri="{BB962C8B-B14F-4D97-AF65-F5344CB8AC3E}">
        <p14:creationId xmlns:p14="http://schemas.microsoft.com/office/powerpoint/2010/main" val="1188330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r>
              <a:rPr lang="es-CL" sz="1200" kern="1200" dirty="0">
                <a:solidFill>
                  <a:schemeClr val="tx1"/>
                </a:solidFill>
                <a:effectLst/>
                <a:latin typeface="+mn-lt"/>
                <a:ea typeface="+mn-ea"/>
                <a:cs typeface="+mn-cs"/>
              </a:rPr>
              <a:t>Las entidades o segmentos, en función de su situación en el árbol y de sus características, pueden denominarse como:</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Segmento padre: es aquel que tiene descendientes, todos ellos localizados en el mismo nivel.</a:t>
            </a:r>
          </a:p>
          <a:p>
            <a:r>
              <a:rPr lang="es-CL" sz="1200" b="0" kern="1200" dirty="0">
                <a:solidFill>
                  <a:schemeClr val="tx1"/>
                </a:solidFill>
                <a:effectLst/>
                <a:latin typeface="+mn-lt"/>
                <a:ea typeface="+mn-ea"/>
                <a:cs typeface="+mn-cs"/>
              </a:rPr>
              <a:t>Segmento hijo: es aquel que depende de un segmento de nivel superior. Todos los hijos de un mismo padre están en el nivel del árbol. </a:t>
            </a:r>
          </a:p>
          <a:p>
            <a:pPr marL="0" marR="0" lvl="0" indent="0" algn="l" defTabSz="914400" rtl="0" eaLnBrk="1" fontAlgn="auto" latinLnBrk="0" hangingPunct="1">
              <a:lnSpc>
                <a:spcPct val="100000"/>
              </a:lnSpc>
              <a:spcBef>
                <a:spcPts val="0"/>
              </a:spcBef>
              <a:spcAft>
                <a:spcPts val="0"/>
              </a:spcAft>
              <a:buClrTx/>
              <a:buSzTx/>
              <a:buFontTx/>
              <a:buNone/>
              <a:tabLst/>
              <a:defRPr/>
            </a:pPr>
            <a:r>
              <a:rPr lang="es-CL" sz="1200" b="0" kern="1200" dirty="0">
                <a:solidFill>
                  <a:schemeClr val="tx1"/>
                </a:solidFill>
                <a:effectLst/>
                <a:latin typeface="+mn-lt"/>
                <a:ea typeface="+mn-ea"/>
                <a:cs typeface="+mn-cs"/>
              </a:rPr>
              <a:t>Segmento raíz: el segmento raíz de una base de datos jerárquica es el padre que no tiene padre. La raíz siempre es única y ocupa el nivel superior del árbol. </a:t>
            </a:r>
            <a:endParaRPr lang="es-ES" sz="1200" b="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endParaRPr lang="es-ES" dirty="0"/>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5</a:t>
            </a:fld>
            <a:endParaRPr lang="es-ES" dirty="0"/>
          </a:p>
        </p:txBody>
      </p:sp>
    </p:spTree>
    <p:extLst>
      <p:ext uri="{BB962C8B-B14F-4D97-AF65-F5344CB8AC3E}">
        <p14:creationId xmlns:p14="http://schemas.microsoft.com/office/powerpoint/2010/main" val="190216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6</a:t>
            </a:fld>
            <a:endParaRPr lang="es-ES" dirty="0"/>
          </a:p>
        </p:txBody>
      </p:sp>
    </p:spTree>
    <p:extLst>
      <p:ext uri="{BB962C8B-B14F-4D97-AF65-F5344CB8AC3E}">
        <p14:creationId xmlns:p14="http://schemas.microsoft.com/office/powerpoint/2010/main" val="295412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7</a:t>
            </a:fld>
            <a:endParaRPr lang="es-ES" dirty="0"/>
          </a:p>
        </p:txBody>
      </p:sp>
    </p:spTree>
    <p:extLst>
      <p:ext uri="{BB962C8B-B14F-4D97-AF65-F5344CB8AC3E}">
        <p14:creationId xmlns:p14="http://schemas.microsoft.com/office/powerpoint/2010/main" val="21587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8</a:t>
            </a:fld>
            <a:endParaRPr lang="es-ES" dirty="0"/>
          </a:p>
        </p:txBody>
      </p:sp>
    </p:spTree>
    <p:extLst>
      <p:ext uri="{BB962C8B-B14F-4D97-AF65-F5344CB8AC3E}">
        <p14:creationId xmlns:p14="http://schemas.microsoft.com/office/powerpoint/2010/main" val="2618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CL"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¿Qué</a:t>
            </a:r>
            <a:r>
              <a:rPr lang="es-CL" sz="1200" b="0" kern="1200" baseline="0" dirty="0">
                <a:solidFill>
                  <a:schemeClr val="tx1"/>
                </a:solidFill>
                <a:effectLst/>
                <a:latin typeface="+mn-lt"/>
                <a:ea typeface="+mn-ea"/>
                <a:cs typeface="+mn-cs"/>
              </a:rPr>
              <a:t> generan las entidades o segmentos?</a:t>
            </a:r>
          </a:p>
          <a:p>
            <a:endParaRPr lang="es-CL" sz="1200" b="1" kern="1200" dirty="0">
              <a:solidFill>
                <a:schemeClr val="tx1"/>
              </a:solidFill>
              <a:effectLst/>
              <a:latin typeface="+mn-lt"/>
              <a:ea typeface="+mn-ea"/>
              <a:cs typeface="+mn-cs"/>
            </a:endParaRPr>
          </a:p>
          <a:p>
            <a:r>
              <a:rPr lang="es-CL" sz="1200" b="1" kern="1200" dirty="0">
                <a:solidFill>
                  <a:schemeClr val="tx1"/>
                </a:solidFill>
                <a:effectLst/>
                <a:latin typeface="+mn-lt"/>
                <a:ea typeface="+mn-ea"/>
                <a:cs typeface="+mn-cs"/>
              </a:rPr>
              <a:t>Ocurrencia</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Una ocurrencia de segmento de una base de datos jerárquica es el conjunto de valores particulares que toman todos los campos que lo componen en un momento determinado.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b="1" kern="1200" dirty="0">
                <a:solidFill>
                  <a:schemeClr val="tx1"/>
                </a:solidFill>
                <a:effectLst/>
                <a:latin typeface="+mn-lt"/>
                <a:ea typeface="+mn-ea"/>
                <a:cs typeface="+mn-cs"/>
              </a:rPr>
              <a:t>Registro</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Un registro de la base de datos es el conjunto formado por una ocurrencia del segmento raíz de todas las ocurrencias del resto de los segmentos de la base de datos que dependen jerárquicamente de dicha ocurrencia raíz.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La relación padre/hijo en la que se apoyan las bases de datos jerárquicas determina que el camino de acceso a los datos sea único; este camino, denominado CAMINO SECUENCIA JERÁRQUICA, comienza siempre en una ocurrencia del segmento raíz y recorre la base de datos de arriba abajo, de izquierda a derecha y por último de adelante hacia atrás.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9</a:t>
            </a:fld>
            <a:endParaRPr lang="es-ES" dirty="0"/>
          </a:p>
        </p:txBody>
      </p:sp>
    </p:spTree>
    <p:extLst>
      <p:ext uri="{BB962C8B-B14F-4D97-AF65-F5344CB8AC3E}">
        <p14:creationId xmlns:p14="http://schemas.microsoft.com/office/powerpoint/2010/main" val="2575123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008068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47689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166407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val="0"/>
              </a:ext>
            </a:extLst>
          </a:blip>
          <a:srcRect t="56997" b="16794"/>
          <a:stretch/>
        </p:blipFill>
        <p:spPr>
          <a:xfrm>
            <a:off x="-1" y="-1"/>
            <a:ext cx="12204537" cy="880217"/>
          </a:xfrm>
          <a:prstGeom prst="rect">
            <a:avLst/>
          </a:prstGeom>
        </p:spPr>
      </p:pic>
      <p:pic>
        <p:nvPicPr>
          <p:cNvPr id="6" name="Imagen 5"/>
          <p:cNvPicPr/>
          <p:nvPr userDrawn="1"/>
        </p:nvPicPr>
        <p:blipFill>
          <a:blip r:embed="rId3" cstate="print">
            <a:extLst>
              <a:ext uri="{28A0092B-C50C-407E-A947-70E740481C1C}">
                <a14:useLocalDpi xmlns:a14="http://schemas.microsoft.com/office/drawing/2010/main" val="0"/>
              </a:ext>
            </a:extLst>
          </a:blip>
          <a:stretch>
            <a:fillRect/>
          </a:stretch>
        </p:blipFill>
        <p:spPr>
          <a:xfrm>
            <a:off x="419451" y="0"/>
            <a:ext cx="1850286" cy="877455"/>
          </a:xfrm>
          <a:prstGeom prst="rect">
            <a:avLst/>
          </a:prstGeom>
        </p:spPr>
      </p:pic>
    </p:spTree>
    <p:extLst>
      <p:ext uri="{BB962C8B-B14F-4D97-AF65-F5344CB8AC3E}">
        <p14:creationId xmlns:p14="http://schemas.microsoft.com/office/powerpoint/2010/main" val="871836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2311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676886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988600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68037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4" name="Marcador de pie de página 3"/>
          <p:cNvSpPr>
            <a:spLocks noGrp="1"/>
          </p:cNvSpPr>
          <p:nvPr>
            <p:ph type="ftr" sz="quarter" idx="11"/>
          </p:nvPr>
        </p:nvSpPr>
        <p:spPr/>
        <p:txBody>
          <a:bodyPr/>
          <a:lstStyle/>
          <a:p>
            <a:endParaRPr lang="es-ES" dirty="0"/>
          </a:p>
        </p:txBody>
      </p:sp>
      <p:sp>
        <p:nvSpPr>
          <p:cNvPr id="5" name="Marcador de número de diapositiva 4"/>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856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924248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17983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1286281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280547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9" name="CuadroTexto 8"/>
          <p:cNvSpPr txBox="1"/>
          <p:nvPr/>
        </p:nvSpPr>
        <p:spPr>
          <a:xfrm>
            <a:off x="168955" y="3763663"/>
            <a:ext cx="11439112" cy="892552"/>
          </a:xfrm>
          <a:prstGeom prst="rect">
            <a:avLst/>
          </a:prstGeom>
          <a:noFill/>
        </p:spPr>
        <p:txBody>
          <a:bodyPr wrap="square" rtlCol="0">
            <a:spAutoFit/>
          </a:bodyPr>
          <a:lstStyle/>
          <a:p>
            <a:r>
              <a:rPr lang="es-CL" sz="3200" b="1" dirty="0">
                <a:solidFill>
                  <a:prstClr val="white"/>
                </a:solidFill>
                <a:latin typeface="Myriad pro" panose="020B0503030403020204" pitchFamily="34" charset="0"/>
              </a:rPr>
              <a:t>Diseño de base de datos </a:t>
            </a:r>
          </a:p>
          <a:p>
            <a:r>
              <a:rPr lang="es-CL" sz="2000" dirty="0">
                <a:solidFill>
                  <a:prstClr val="white"/>
                </a:solidFill>
                <a:latin typeface="Myriad pro" panose="020B0503030403020204" pitchFamily="34" charset="0"/>
              </a:rPr>
              <a:t>Presentación 3: Arquitectura de un sistema de gestión de base de datos</a:t>
            </a:r>
          </a:p>
        </p:txBody>
      </p:sp>
      <p:pic>
        <p:nvPicPr>
          <p:cNvPr id="10" name="Imagen 9"/>
          <p:cNvPicPr/>
          <p:nvPr/>
        </p:nvPicPr>
        <p:blipFill>
          <a:blip r:embed="rId4" cstate="print">
            <a:extLst>
              <a:ext uri="{28A0092B-C50C-407E-A947-70E740481C1C}">
                <a14:useLocalDpi xmlns:a14="http://schemas.microsoft.com/office/drawing/2010/main" val="0"/>
              </a:ext>
            </a:extLst>
          </a:blip>
          <a:stretch>
            <a:fillRect/>
          </a:stretch>
        </p:blipFill>
        <p:spPr>
          <a:xfrm>
            <a:off x="168955" y="5319349"/>
            <a:ext cx="7430135" cy="1374775"/>
          </a:xfrm>
          <a:prstGeom prst="rect">
            <a:avLst/>
          </a:prstGeom>
        </p:spPr>
      </p:pic>
      <p:pic>
        <p:nvPicPr>
          <p:cNvPr id="11" name="Imagen 10"/>
          <p:cNvPicPr/>
          <p:nvPr/>
        </p:nvPicPr>
        <p:blipFill>
          <a:blip r:embed="rId5" cstate="print">
            <a:extLst>
              <a:ext uri="{28A0092B-C50C-407E-A947-70E740481C1C}">
                <a14:useLocalDpi xmlns:a14="http://schemas.microsoft.com/office/drawing/2010/main" val="0"/>
              </a:ext>
            </a:extLst>
          </a:blip>
          <a:stretch>
            <a:fillRect/>
          </a:stretch>
        </p:blipFill>
        <p:spPr>
          <a:xfrm>
            <a:off x="5018088" y="0"/>
            <a:ext cx="2155825" cy="1022350"/>
          </a:xfrm>
          <a:prstGeom prst="rect">
            <a:avLst/>
          </a:prstGeom>
        </p:spPr>
      </p:pic>
      <p:pic>
        <p:nvPicPr>
          <p:cNvPr id="12" name="Imagen 11"/>
          <p:cNvPicPr/>
          <p:nvPr/>
        </p:nvPicPr>
        <p:blipFill>
          <a:blip r:embed="rId4" cstate="print">
            <a:extLst>
              <a:ext uri="{28A0092B-C50C-407E-A947-70E740481C1C}">
                <a14:useLocalDpi xmlns:a14="http://schemas.microsoft.com/office/drawing/2010/main" val="0"/>
              </a:ext>
            </a:extLst>
          </a:blip>
          <a:stretch>
            <a:fillRect/>
          </a:stretch>
        </p:blipFill>
        <p:spPr>
          <a:xfrm>
            <a:off x="7105333" y="5319350"/>
            <a:ext cx="7430135" cy="1374775"/>
          </a:xfrm>
          <a:prstGeom prst="rect">
            <a:avLst/>
          </a:prstGeom>
        </p:spPr>
      </p:pic>
    </p:spTree>
    <p:extLst>
      <p:ext uri="{BB962C8B-B14F-4D97-AF65-F5344CB8AC3E}">
        <p14:creationId xmlns:p14="http://schemas.microsoft.com/office/powerpoint/2010/main" val="632697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pic>
        <p:nvPicPr>
          <p:cNvPr id="5" name="Imagen 4"/>
          <p:cNvPicPr>
            <a:picLocks noChangeAspect="1"/>
          </p:cNvPicPr>
          <p:nvPr/>
        </p:nvPicPr>
        <p:blipFill>
          <a:blip r:embed="rId4"/>
          <a:stretch>
            <a:fillRect/>
          </a:stretch>
        </p:blipFill>
        <p:spPr>
          <a:xfrm>
            <a:off x="2998253" y="2039860"/>
            <a:ext cx="5410200" cy="2905125"/>
          </a:xfrm>
          <a:prstGeom prst="rect">
            <a:avLst/>
          </a:prstGeom>
        </p:spPr>
      </p:pic>
      <p:pic>
        <p:nvPicPr>
          <p:cNvPr id="6" name="Imagen 5"/>
          <p:cNvPicPr>
            <a:picLocks noChangeAspect="1"/>
          </p:cNvPicPr>
          <p:nvPr/>
        </p:nvPicPr>
        <p:blipFill>
          <a:blip r:embed="rId5"/>
          <a:stretch>
            <a:fillRect/>
          </a:stretch>
        </p:blipFill>
        <p:spPr>
          <a:xfrm>
            <a:off x="9711256" y="1673148"/>
            <a:ext cx="1162050" cy="1819275"/>
          </a:xfrm>
          <a:prstGeom prst="rect">
            <a:avLst/>
          </a:prstGeom>
        </p:spPr>
      </p:pic>
      <p:sp>
        <p:nvSpPr>
          <p:cNvPr id="9" name="Título 1"/>
          <p:cNvSpPr>
            <a:spLocks noGrp="1"/>
          </p:cNvSpPr>
          <p:nvPr>
            <p:ph type="title"/>
          </p:nvPr>
        </p:nvSpPr>
        <p:spPr>
          <a:xfrm>
            <a:off x="838200" y="885632"/>
            <a:ext cx="10515600" cy="805056"/>
          </a:xfrm>
        </p:spPr>
        <p:txBody>
          <a:bodyPr>
            <a:normAutofit/>
          </a:bodyPr>
          <a:lstStyle/>
          <a:p>
            <a:r>
              <a:rPr lang="es-419" sz="3200" dirty="0"/>
              <a:t>Tema 1. Modelo de datos jerárquicos </a:t>
            </a:r>
            <a:endParaRPr lang="es-ES" sz="3200" b="1" dirty="0"/>
          </a:p>
        </p:txBody>
      </p:sp>
      <p:sp>
        <p:nvSpPr>
          <p:cNvPr id="2" name="CuadroTexto 1"/>
          <p:cNvSpPr txBox="1"/>
          <p:nvPr/>
        </p:nvSpPr>
        <p:spPr>
          <a:xfrm>
            <a:off x="4267200" y="4944985"/>
            <a:ext cx="5099537" cy="369332"/>
          </a:xfrm>
          <a:prstGeom prst="rect">
            <a:avLst/>
          </a:prstGeom>
          <a:noFill/>
        </p:spPr>
        <p:txBody>
          <a:bodyPr wrap="square" rtlCol="0">
            <a:spAutoFit/>
          </a:bodyPr>
          <a:lstStyle/>
          <a:p>
            <a:r>
              <a:rPr lang="es-CL" dirty="0"/>
              <a:t>El árbol se suele recorrer de la siguiente manera:</a:t>
            </a:r>
          </a:p>
        </p:txBody>
      </p:sp>
      <p:sp>
        <p:nvSpPr>
          <p:cNvPr id="3" name="Pentágono 2"/>
          <p:cNvSpPr/>
          <p:nvPr/>
        </p:nvSpPr>
        <p:spPr>
          <a:xfrm>
            <a:off x="2590799" y="5706252"/>
            <a:ext cx="1793631" cy="890954"/>
          </a:xfrm>
          <a:prstGeom prst="homePlate">
            <a:avLst/>
          </a:prstGeom>
          <a:solidFill>
            <a:srgbClr val="9242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1"/>
                </a:solidFill>
              </a:rPr>
              <a:t>Raíz </a:t>
            </a:r>
          </a:p>
        </p:txBody>
      </p:sp>
      <p:sp>
        <p:nvSpPr>
          <p:cNvPr id="10" name="Pentágono 9"/>
          <p:cNvSpPr/>
          <p:nvPr/>
        </p:nvSpPr>
        <p:spPr>
          <a:xfrm>
            <a:off x="7807569" y="5706252"/>
            <a:ext cx="1793631" cy="890954"/>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rgbClr val="002060"/>
                </a:solidFill>
              </a:rPr>
              <a:t>Subárbol derecho </a:t>
            </a:r>
          </a:p>
        </p:txBody>
      </p:sp>
      <p:sp>
        <p:nvSpPr>
          <p:cNvPr id="11" name="Pentágono 10"/>
          <p:cNvSpPr/>
          <p:nvPr/>
        </p:nvSpPr>
        <p:spPr>
          <a:xfrm>
            <a:off x="5199184" y="5706252"/>
            <a:ext cx="1793631" cy="890954"/>
          </a:xfrm>
          <a:prstGeom prst="homePlate">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rgbClr val="002060"/>
                </a:solidFill>
              </a:rPr>
              <a:t>Subárbol izquierdo</a:t>
            </a:r>
          </a:p>
        </p:txBody>
      </p:sp>
    </p:spTree>
    <p:extLst>
      <p:ext uri="{BB962C8B-B14F-4D97-AF65-F5344CB8AC3E}">
        <p14:creationId xmlns:p14="http://schemas.microsoft.com/office/powerpoint/2010/main" val="1382352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pic>
        <p:nvPicPr>
          <p:cNvPr id="5" name="Imagen 4"/>
          <p:cNvPicPr>
            <a:picLocks noChangeAspect="1"/>
          </p:cNvPicPr>
          <p:nvPr/>
        </p:nvPicPr>
        <p:blipFill>
          <a:blip r:embed="rId4"/>
          <a:stretch>
            <a:fillRect/>
          </a:stretch>
        </p:blipFill>
        <p:spPr>
          <a:xfrm>
            <a:off x="1632844" y="2124421"/>
            <a:ext cx="8210550" cy="2771775"/>
          </a:xfrm>
          <a:prstGeom prst="rect">
            <a:avLst/>
          </a:prstGeom>
        </p:spPr>
      </p:pic>
      <p:sp>
        <p:nvSpPr>
          <p:cNvPr id="6"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dirty="0"/>
              <a:t>Tema 1. Modelo de datos jerárquicos </a:t>
            </a:r>
            <a:endParaRPr lang="es-ES" sz="3200" b="1" dirty="0"/>
          </a:p>
        </p:txBody>
      </p:sp>
    </p:spTree>
    <p:extLst>
      <p:ext uri="{BB962C8B-B14F-4D97-AF65-F5344CB8AC3E}">
        <p14:creationId xmlns:p14="http://schemas.microsoft.com/office/powerpoint/2010/main" val="3744283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2166318824"/>
              </p:ext>
            </p:extLst>
          </p:nvPr>
        </p:nvGraphicFramePr>
        <p:xfrm>
          <a:off x="1731210" y="1663794"/>
          <a:ext cx="7524209" cy="5016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p:cNvPicPr>
            <a:picLocks noChangeAspect="1"/>
          </p:cNvPicPr>
          <p:nvPr/>
        </p:nvPicPr>
        <p:blipFill>
          <a:blip r:embed="rId8"/>
          <a:stretch>
            <a:fillRect/>
          </a:stretch>
        </p:blipFill>
        <p:spPr>
          <a:xfrm>
            <a:off x="0" y="-6466"/>
            <a:ext cx="12192000" cy="892098"/>
          </a:xfrm>
          <a:prstGeom prst="rect">
            <a:avLst/>
          </a:prstGeom>
        </p:spPr>
      </p:pic>
      <p:sp>
        <p:nvSpPr>
          <p:cNvPr id="6" name="Título 1"/>
          <p:cNvSpPr txBox="1">
            <a:spLocks/>
          </p:cNvSpPr>
          <p:nvPr/>
        </p:nvSpPr>
        <p:spPr>
          <a:xfrm>
            <a:off x="838200" y="858738"/>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dirty="0"/>
              <a:t>Tema 1. Modelo de datos jerárquicos </a:t>
            </a:r>
            <a:endParaRPr lang="es-ES" sz="3200" b="1" dirty="0"/>
          </a:p>
        </p:txBody>
      </p:sp>
      <p:sp>
        <p:nvSpPr>
          <p:cNvPr id="3" name="Rectángulo redondeado 2"/>
          <p:cNvSpPr/>
          <p:nvPr/>
        </p:nvSpPr>
        <p:spPr>
          <a:xfrm>
            <a:off x="4700954" y="3886199"/>
            <a:ext cx="1555467" cy="657109"/>
          </a:xfrm>
          <a:prstGeom prst="roundRect">
            <a:avLst/>
          </a:prstGeom>
          <a:solidFill>
            <a:srgbClr val="9242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Restricciones del modelo</a:t>
            </a:r>
          </a:p>
        </p:txBody>
      </p:sp>
    </p:spTree>
    <p:extLst>
      <p:ext uri="{BB962C8B-B14F-4D97-AF65-F5344CB8AC3E}">
        <p14:creationId xmlns:p14="http://schemas.microsoft.com/office/powerpoint/2010/main" val="954695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419" sz="3200" dirty="0"/>
              <a:t>Tema 2. Modelo de datos de red </a:t>
            </a:r>
            <a:endParaRPr lang="es-ES" sz="3200" b="1"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CuadroTexto 4"/>
          <p:cNvSpPr txBox="1"/>
          <p:nvPr/>
        </p:nvSpPr>
        <p:spPr>
          <a:xfrm>
            <a:off x="838200" y="2004646"/>
            <a:ext cx="10515600" cy="2123658"/>
          </a:xfrm>
          <a:prstGeom prst="rect">
            <a:avLst/>
          </a:prstGeom>
          <a:noFill/>
        </p:spPr>
        <p:txBody>
          <a:bodyPr wrap="square" rtlCol="0">
            <a:spAutoFit/>
          </a:bodyPr>
          <a:lstStyle/>
          <a:p>
            <a:r>
              <a:rPr lang="es-CL" dirty="0"/>
              <a:t>Este modelo representa los datos como un conjunto de tipos de registros y asociaciones entre ellos. Se utiliza un grafo como estructura de datos, por lo que un tipo de registro puede tener numerosas asociaciones con otro tipos de registros del tipo 1:1, 1:m y m:n</a:t>
            </a:r>
          </a:p>
          <a:p>
            <a:endParaRPr lang="es-CL" dirty="0"/>
          </a:p>
          <a:p>
            <a:r>
              <a:rPr lang="es-CL" sz="2400" dirty="0"/>
              <a:t>¿Qué permite?</a:t>
            </a:r>
          </a:p>
          <a:p>
            <a:endParaRPr lang="es-CL" dirty="0"/>
          </a:p>
          <a:p>
            <a:r>
              <a:rPr lang="es-CL" dirty="0"/>
              <a:t>Permite un modelado más natural de las relaciones entre entidades.</a:t>
            </a:r>
          </a:p>
        </p:txBody>
      </p:sp>
      <p:sp>
        <p:nvSpPr>
          <p:cNvPr id="6" name="Rectángulo 5"/>
          <p:cNvSpPr/>
          <p:nvPr/>
        </p:nvSpPr>
        <p:spPr>
          <a:xfrm>
            <a:off x="838200" y="4853354"/>
            <a:ext cx="10075985" cy="1172308"/>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1600" dirty="0"/>
              <a:t>Datos importantes:</a:t>
            </a:r>
          </a:p>
          <a:p>
            <a:pPr marL="285750" indent="-285750">
              <a:buFont typeface="Arial" panose="020B0604020202020204" pitchFamily="34" charset="0"/>
              <a:buChar char="•"/>
            </a:pPr>
            <a:r>
              <a:rPr lang="es-CL" sz="1600" dirty="0"/>
              <a:t>Se considera que este modelo es una extensión del modelo jerárquico, en la que un hijo puede tener más de un padre (menos restrictivo). </a:t>
            </a:r>
          </a:p>
          <a:p>
            <a:pPr marL="285750" indent="-285750">
              <a:buFont typeface="Arial" panose="020B0604020202020204" pitchFamily="34" charset="0"/>
              <a:buChar char="•"/>
            </a:pPr>
            <a:r>
              <a:rPr lang="es-CL" sz="1600" dirty="0"/>
              <a:t>Por sus características es más utilizado por programadores que por usuarios finales.</a:t>
            </a:r>
          </a:p>
        </p:txBody>
      </p:sp>
    </p:spTree>
    <p:extLst>
      <p:ext uri="{BB962C8B-B14F-4D97-AF65-F5344CB8AC3E}">
        <p14:creationId xmlns:p14="http://schemas.microsoft.com/office/powerpoint/2010/main" val="1734783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419" sz="3200" dirty="0"/>
              <a:t>Tema 2. Modelo de datos de red  </a:t>
            </a:r>
            <a:endParaRPr lang="es-ES" sz="3200" b="1"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CuadroTexto 6"/>
          <p:cNvSpPr txBox="1"/>
          <p:nvPr/>
        </p:nvSpPr>
        <p:spPr>
          <a:xfrm>
            <a:off x="3763108" y="6271846"/>
            <a:ext cx="4161692" cy="369332"/>
          </a:xfrm>
          <a:prstGeom prst="rect">
            <a:avLst/>
          </a:prstGeom>
          <a:noFill/>
        </p:spPr>
        <p:txBody>
          <a:bodyPr wrap="square" rtlCol="0">
            <a:spAutoFit/>
          </a:bodyPr>
          <a:lstStyle/>
          <a:p>
            <a:r>
              <a:rPr lang="es-CL" dirty="0"/>
              <a:t>Ejemplo modelo de datos de red. </a:t>
            </a:r>
          </a:p>
        </p:txBody>
      </p:sp>
      <p:sp>
        <p:nvSpPr>
          <p:cNvPr id="10" name="Rectángulo 9"/>
          <p:cNvSpPr/>
          <p:nvPr/>
        </p:nvSpPr>
        <p:spPr>
          <a:xfrm>
            <a:off x="2017435" y="3271673"/>
            <a:ext cx="1745673" cy="678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CARLOS</a:t>
            </a:r>
          </a:p>
        </p:txBody>
      </p:sp>
      <p:sp>
        <p:nvSpPr>
          <p:cNvPr id="11" name="Rectángulo 10"/>
          <p:cNvSpPr/>
          <p:nvPr/>
        </p:nvSpPr>
        <p:spPr>
          <a:xfrm>
            <a:off x="4350327" y="3271673"/>
            <a:ext cx="1745673" cy="678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JUAN</a:t>
            </a:r>
          </a:p>
        </p:txBody>
      </p:sp>
      <p:sp>
        <p:nvSpPr>
          <p:cNvPr id="13" name="Rectángulo 12"/>
          <p:cNvSpPr/>
          <p:nvPr/>
        </p:nvSpPr>
        <p:spPr>
          <a:xfrm>
            <a:off x="2296518" y="4432322"/>
            <a:ext cx="360000" cy="36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A</a:t>
            </a:r>
          </a:p>
        </p:txBody>
      </p:sp>
      <p:sp>
        <p:nvSpPr>
          <p:cNvPr id="14" name="Rectángulo 13"/>
          <p:cNvSpPr/>
          <p:nvPr/>
        </p:nvSpPr>
        <p:spPr>
          <a:xfrm>
            <a:off x="3198601" y="4432322"/>
            <a:ext cx="360000" cy="36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B</a:t>
            </a:r>
          </a:p>
        </p:txBody>
      </p:sp>
      <p:sp>
        <p:nvSpPr>
          <p:cNvPr id="15" name="Rectángulo 14"/>
          <p:cNvSpPr/>
          <p:nvPr/>
        </p:nvSpPr>
        <p:spPr>
          <a:xfrm>
            <a:off x="5043289" y="4432322"/>
            <a:ext cx="360000" cy="36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C</a:t>
            </a:r>
          </a:p>
        </p:txBody>
      </p:sp>
      <p:sp>
        <p:nvSpPr>
          <p:cNvPr id="16" name="Rectángulo 15"/>
          <p:cNvSpPr/>
          <p:nvPr/>
        </p:nvSpPr>
        <p:spPr>
          <a:xfrm>
            <a:off x="6096000" y="4432322"/>
            <a:ext cx="360000" cy="36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D</a:t>
            </a:r>
          </a:p>
        </p:txBody>
      </p:sp>
      <p:sp>
        <p:nvSpPr>
          <p:cNvPr id="17" name="Rectángulo 16"/>
          <p:cNvSpPr/>
          <p:nvPr/>
        </p:nvSpPr>
        <p:spPr>
          <a:xfrm>
            <a:off x="7494203" y="4435519"/>
            <a:ext cx="360000" cy="36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E</a:t>
            </a:r>
          </a:p>
        </p:txBody>
      </p:sp>
      <p:sp>
        <p:nvSpPr>
          <p:cNvPr id="9" name="Rectángulo 8"/>
          <p:cNvSpPr/>
          <p:nvPr/>
        </p:nvSpPr>
        <p:spPr>
          <a:xfrm>
            <a:off x="6683219" y="2141744"/>
            <a:ext cx="1745673" cy="67887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BOGOTÁ</a:t>
            </a:r>
          </a:p>
        </p:txBody>
      </p:sp>
      <p:cxnSp>
        <p:nvCxnSpPr>
          <p:cNvPr id="46" name="Conector recto de flecha 45"/>
          <p:cNvCxnSpPr/>
          <p:nvPr/>
        </p:nvCxnSpPr>
        <p:spPr>
          <a:xfrm>
            <a:off x="2850966" y="2820617"/>
            <a:ext cx="0" cy="405883"/>
          </a:xfrm>
          <a:prstGeom prst="straightConnector1">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ector recto de flecha 46"/>
          <p:cNvCxnSpPr/>
          <p:nvPr/>
        </p:nvCxnSpPr>
        <p:spPr>
          <a:xfrm flipH="1">
            <a:off x="7674203" y="3950546"/>
            <a:ext cx="1" cy="346398"/>
          </a:xfrm>
          <a:prstGeom prst="straightConnector1">
            <a:avLst/>
          </a:prstGeom>
          <a:ln w="1905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Conector recto de flecha 49"/>
          <p:cNvCxnSpPr/>
          <p:nvPr/>
        </p:nvCxnSpPr>
        <p:spPr>
          <a:xfrm>
            <a:off x="2772124" y="2782517"/>
            <a:ext cx="2451039" cy="443983"/>
          </a:xfrm>
          <a:prstGeom prst="straightConnector1">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a:endCxn id="12" idx="0"/>
          </p:cNvCxnSpPr>
          <p:nvPr/>
        </p:nvCxnSpPr>
        <p:spPr>
          <a:xfrm>
            <a:off x="2772125" y="2741318"/>
            <a:ext cx="4783931" cy="530355"/>
          </a:xfrm>
          <a:prstGeom prst="straightConnector1">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flipH="1">
            <a:off x="2890272" y="2782517"/>
            <a:ext cx="2332892" cy="451056"/>
          </a:xfrm>
          <a:prstGeom prst="straightConnector1">
            <a:avLst/>
          </a:prstGeom>
          <a:ln w="190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p:cNvCxnSpPr/>
          <p:nvPr/>
        </p:nvCxnSpPr>
        <p:spPr>
          <a:xfrm>
            <a:off x="5332795" y="2793032"/>
            <a:ext cx="2521408" cy="454253"/>
          </a:xfrm>
          <a:prstGeom prst="straightConnector1">
            <a:avLst/>
          </a:prstGeom>
          <a:ln w="190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8" name="Rectángulo 7"/>
          <p:cNvSpPr/>
          <p:nvPr/>
        </p:nvSpPr>
        <p:spPr>
          <a:xfrm>
            <a:off x="4350327" y="2141744"/>
            <a:ext cx="1745673" cy="67887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MEDELLÍN</a:t>
            </a:r>
          </a:p>
        </p:txBody>
      </p:sp>
      <p:cxnSp>
        <p:nvCxnSpPr>
          <p:cNvPr id="63" name="Conector recto de flecha 62"/>
          <p:cNvCxnSpPr/>
          <p:nvPr/>
        </p:nvCxnSpPr>
        <p:spPr>
          <a:xfrm flipH="1">
            <a:off x="7674203" y="2796229"/>
            <a:ext cx="1" cy="346398"/>
          </a:xfrm>
          <a:prstGeom prst="straightConnector1">
            <a:avLst/>
          </a:prstGeom>
          <a:ln w="1905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Conector recto de flecha 64"/>
          <p:cNvCxnSpPr>
            <a:endCxn id="13" idx="0"/>
          </p:cNvCxnSpPr>
          <p:nvPr/>
        </p:nvCxnSpPr>
        <p:spPr>
          <a:xfrm flipH="1">
            <a:off x="2476518" y="3900791"/>
            <a:ext cx="5197685" cy="531531"/>
          </a:xfrm>
          <a:prstGeom prst="straightConnector1">
            <a:avLst/>
          </a:prstGeom>
          <a:ln w="1905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a:stCxn id="10" idx="2"/>
          </p:cNvCxnSpPr>
          <p:nvPr/>
        </p:nvCxnSpPr>
        <p:spPr>
          <a:xfrm flipH="1">
            <a:off x="2296518" y="3950546"/>
            <a:ext cx="593754" cy="43622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0" name="Conector recto de flecha 69"/>
          <p:cNvCxnSpPr>
            <a:stCxn id="10" idx="2"/>
          </p:cNvCxnSpPr>
          <p:nvPr/>
        </p:nvCxnSpPr>
        <p:spPr>
          <a:xfrm>
            <a:off x="2890272" y="3950546"/>
            <a:ext cx="488329" cy="420888"/>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5" name="Conector recto de flecha 74"/>
          <p:cNvCxnSpPr/>
          <p:nvPr/>
        </p:nvCxnSpPr>
        <p:spPr>
          <a:xfrm flipH="1">
            <a:off x="3428046" y="3950546"/>
            <a:ext cx="1795117" cy="398112"/>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6" name="Conector recto de flecha 75"/>
          <p:cNvCxnSpPr/>
          <p:nvPr/>
        </p:nvCxnSpPr>
        <p:spPr>
          <a:xfrm>
            <a:off x="5223163" y="3950546"/>
            <a:ext cx="1038203" cy="409790"/>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9" name="Conector recto de flecha 78"/>
          <p:cNvCxnSpPr/>
          <p:nvPr/>
        </p:nvCxnSpPr>
        <p:spPr>
          <a:xfrm flipH="1">
            <a:off x="5210690" y="3950546"/>
            <a:ext cx="1" cy="346398"/>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1" name="Conector recto de flecha 80"/>
          <p:cNvCxnSpPr>
            <a:stCxn id="11" idx="2"/>
          </p:cNvCxnSpPr>
          <p:nvPr/>
        </p:nvCxnSpPr>
        <p:spPr>
          <a:xfrm>
            <a:off x="5223164" y="3950546"/>
            <a:ext cx="2451039" cy="409790"/>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4" name="CuadroTexto 83"/>
          <p:cNvSpPr txBox="1"/>
          <p:nvPr/>
        </p:nvSpPr>
        <p:spPr>
          <a:xfrm>
            <a:off x="215672" y="2253011"/>
            <a:ext cx="1214544" cy="307777"/>
          </a:xfrm>
          <a:prstGeom prst="rect">
            <a:avLst/>
          </a:prstGeom>
          <a:noFill/>
        </p:spPr>
        <p:txBody>
          <a:bodyPr wrap="square" rtlCol="0">
            <a:spAutoFit/>
          </a:bodyPr>
          <a:lstStyle/>
          <a:p>
            <a:r>
              <a:rPr lang="es-CL" sz="1400" b="1" dirty="0"/>
              <a:t>CIUDADES</a:t>
            </a:r>
          </a:p>
        </p:txBody>
      </p:sp>
      <p:sp>
        <p:nvSpPr>
          <p:cNvPr id="85" name="CuadroTexto 84"/>
          <p:cNvSpPr txBox="1"/>
          <p:nvPr/>
        </p:nvSpPr>
        <p:spPr>
          <a:xfrm>
            <a:off x="215672" y="3457220"/>
            <a:ext cx="1214544" cy="307777"/>
          </a:xfrm>
          <a:prstGeom prst="rect">
            <a:avLst/>
          </a:prstGeom>
          <a:noFill/>
        </p:spPr>
        <p:txBody>
          <a:bodyPr wrap="square" rtlCol="0">
            <a:spAutoFit/>
          </a:bodyPr>
          <a:lstStyle/>
          <a:p>
            <a:r>
              <a:rPr lang="es-CL" sz="1400" b="1" dirty="0"/>
              <a:t>VENDEDORES</a:t>
            </a:r>
          </a:p>
        </p:txBody>
      </p:sp>
      <p:sp>
        <p:nvSpPr>
          <p:cNvPr id="86" name="CuadroTexto 85"/>
          <p:cNvSpPr txBox="1"/>
          <p:nvPr/>
        </p:nvSpPr>
        <p:spPr>
          <a:xfrm>
            <a:off x="215672" y="4432322"/>
            <a:ext cx="1214544" cy="307777"/>
          </a:xfrm>
          <a:prstGeom prst="rect">
            <a:avLst/>
          </a:prstGeom>
          <a:noFill/>
        </p:spPr>
        <p:txBody>
          <a:bodyPr wrap="square" rtlCol="0">
            <a:spAutoFit/>
          </a:bodyPr>
          <a:lstStyle/>
          <a:p>
            <a:r>
              <a:rPr lang="es-CL" sz="1400" b="1" dirty="0"/>
              <a:t>NOVEDADES</a:t>
            </a:r>
          </a:p>
        </p:txBody>
      </p:sp>
      <p:sp>
        <p:nvSpPr>
          <p:cNvPr id="6" name="Rectángulo 5"/>
          <p:cNvSpPr/>
          <p:nvPr/>
        </p:nvSpPr>
        <p:spPr>
          <a:xfrm>
            <a:off x="2017435" y="2141744"/>
            <a:ext cx="1745673" cy="67887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CALI</a:t>
            </a:r>
          </a:p>
        </p:txBody>
      </p:sp>
      <p:sp>
        <p:nvSpPr>
          <p:cNvPr id="12" name="Rectángulo 11"/>
          <p:cNvSpPr/>
          <p:nvPr/>
        </p:nvSpPr>
        <p:spPr>
          <a:xfrm>
            <a:off x="6683219" y="3271673"/>
            <a:ext cx="1745673" cy="678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MARÍA</a:t>
            </a:r>
          </a:p>
        </p:txBody>
      </p:sp>
    </p:spTree>
    <p:extLst>
      <p:ext uri="{BB962C8B-B14F-4D97-AF65-F5344CB8AC3E}">
        <p14:creationId xmlns:p14="http://schemas.microsoft.com/office/powerpoint/2010/main" val="1856332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419" sz="3200" dirty="0"/>
              <a:t>Tema 3. Modelo de datos relacional </a:t>
            </a:r>
            <a:endParaRPr lang="es-ES" sz="3200" b="1"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3" name="CuadroTexto 2"/>
          <p:cNvSpPr txBox="1"/>
          <p:nvPr/>
        </p:nvSpPr>
        <p:spPr>
          <a:xfrm>
            <a:off x="934916" y="1859121"/>
            <a:ext cx="10744200" cy="646331"/>
          </a:xfrm>
          <a:prstGeom prst="rect">
            <a:avLst/>
          </a:prstGeom>
          <a:noFill/>
        </p:spPr>
        <p:txBody>
          <a:bodyPr wrap="square" rtlCol="0">
            <a:spAutoFit/>
          </a:bodyPr>
          <a:lstStyle/>
          <a:p>
            <a:r>
              <a:rPr lang="es-CL" dirty="0"/>
              <a:t>A diferencia del modelo jerárquico y de red, el modelo de datos relacional tiene:</a:t>
            </a:r>
          </a:p>
          <a:p>
            <a:endParaRPr lang="es-CL" dirty="0"/>
          </a:p>
        </p:txBody>
      </p:sp>
      <p:sp>
        <p:nvSpPr>
          <p:cNvPr id="19" name="Rectángulo 18"/>
          <p:cNvSpPr/>
          <p:nvPr/>
        </p:nvSpPr>
        <p:spPr>
          <a:xfrm>
            <a:off x="5709139" y="3865547"/>
            <a:ext cx="2930769" cy="100818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Lenguaje de programación comprensivo</a:t>
            </a:r>
          </a:p>
        </p:txBody>
      </p:sp>
      <p:sp>
        <p:nvSpPr>
          <p:cNvPr id="20" name="Rectángulo 19"/>
          <p:cNvSpPr/>
          <p:nvPr/>
        </p:nvSpPr>
        <p:spPr>
          <a:xfrm>
            <a:off x="4363914" y="2387278"/>
            <a:ext cx="2930769" cy="100818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Claves lógicas como punteros</a:t>
            </a:r>
          </a:p>
        </p:txBody>
      </p:sp>
      <p:sp>
        <p:nvSpPr>
          <p:cNvPr id="21" name="Rectángulo 20"/>
          <p:cNvSpPr/>
          <p:nvPr/>
        </p:nvSpPr>
        <p:spPr>
          <a:xfrm>
            <a:off x="1081453" y="2387278"/>
            <a:ext cx="2930769" cy="100818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Independencia de implementación</a:t>
            </a:r>
          </a:p>
        </p:txBody>
      </p:sp>
      <p:sp>
        <p:nvSpPr>
          <p:cNvPr id="22" name="Rectángulo 21"/>
          <p:cNvSpPr/>
          <p:nvPr/>
        </p:nvSpPr>
        <p:spPr>
          <a:xfrm>
            <a:off x="7646375" y="2387278"/>
            <a:ext cx="2930769" cy="100818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Su propia terminología</a:t>
            </a:r>
          </a:p>
        </p:txBody>
      </p:sp>
      <p:sp>
        <p:nvSpPr>
          <p:cNvPr id="23" name="Rectángulo 22"/>
          <p:cNvSpPr/>
          <p:nvPr/>
        </p:nvSpPr>
        <p:spPr>
          <a:xfrm>
            <a:off x="2280138" y="3865547"/>
            <a:ext cx="2930769" cy="100818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Teoría de normalización</a:t>
            </a:r>
          </a:p>
        </p:txBody>
      </p:sp>
    </p:spTree>
    <p:extLst>
      <p:ext uri="{BB962C8B-B14F-4D97-AF65-F5344CB8AC3E}">
        <p14:creationId xmlns:p14="http://schemas.microsoft.com/office/powerpoint/2010/main" val="2589165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419" sz="3200" dirty="0"/>
              <a:t>Tema 3. Modelo de datos relacional </a:t>
            </a:r>
            <a:endParaRPr lang="es-ES" sz="3200" b="1"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CuadroTexto 5"/>
          <p:cNvSpPr txBox="1"/>
          <p:nvPr/>
        </p:nvSpPr>
        <p:spPr>
          <a:xfrm>
            <a:off x="5964613" y="6425596"/>
            <a:ext cx="3821723" cy="307777"/>
          </a:xfrm>
          <a:prstGeom prst="rect">
            <a:avLst/>
          </a:prstGeom>
          <a:noFill/>
        </p:spPr>
        <p:txBody>
          <a:bodyPr wrap="square" rtlCol="0">
            <a:spAutoFit/>
          </a:bodyPr>
          <a:lstStyle/>
          <a:p>
            <a:r>
              <a:rPr lang="es-CL" sz="1400" dirty="0"/>
              <a:t>Ejemplo modelo de datos relacional </a:t>
            </a:r>
          </a:p>
        </p:txBody>
      </p:sp>
      <p:graphicFrame>
        <p:nvGraphicFramePr>
          <p:cNvPr id="10" name="Tabla 9"/>
          <p:cNvGraphicFramePr>
            <a:graphicFrameLocks noGrp="1"/>
          </p:cNvGraphicFramePr>
          <p:nvPr>
            <p:extLst>
              <p:ext uri="{D42A27DB-BD31-4B8C-83A1-F6EECF244321}">
                <p14:modId xmlns:p14="http://schemas.microsoft.com/office/powerpoint/2010/main" val="1691334197"/>
              </p:ext>
            </p:extLst>
          </p:nvPr>
        </p:nvGraphicFramePr>
        <p:xfrm>
          <a:off x="547268" y="1568449"/>
          <a:ext cx="3067538" cy="1036320"/>
        </p:xfrm>
        <a:graphic>
          <a:graphicData uri="http://schemas.openxmlformats.org/drawingml/2006/table">
            <a:tbl>
              <a:tblPr firstRow="1" bandRow="1">
                <a:tableStyleId>{69012ECD-51FC-41F1-AA8D-1B2483CD663E}</a:tableStyleId>
              </a:tblPr>
              <a:tblGrid>
                <a:gridCol w="1533769">
                  <a:extLst>
                    <a:ext uri="{9D8B030D-6E8A-4147-A177-3AD203B41FA5}">
                      <a16:colId xmlns:a16="http://schemas.microsoft.com/office/drawing/2014/main" val="20000"/>
                    </a:ext>
                  </a:extLst>
                </a:gridCol>
                <a:gridCol w="1533769">
                  <a:extLst>
                    <a:ext uri="{9D8B030D-6E8A-4147-A177-3AD203B41FA5}">
                      <a16:colId xmlns:a16="http://schemas.microsoft.com/office/drawing/2014/main" val="20001"/>
                    </a:ext>
                  </a:extLst>
                </a:gridCol>
              </a:tblGrid>
              <a:tr h="0">
                <a:tc gridSpan="2">
                  <a:txBody>
                    <a:bodyPr/>
                    <a:lstStyle/>
                    <a:p>
                      <a:r>
                        <a:rPr lang="es-CL" sz="1400" dirty="0"/>
                        <a:t>PRIVILEGIOS</a:t>
                      </a:r>
                    </a:p>
                  </a:txBody>
                  <a:tcPr/>
                </a:tc>
                <a:tc hMerge="1">
                  <a:txBody>
                    <a:bodyPr/>
                    <a:lstStyle/>
                    <a:p>
                      <a:endParaRPr lang="es-CL"/>
                    </a:p>
                  </a:txBody>
                  <a:tcPr/>
                </a:tc>
                <a:extLst>
                  <a:ext uri="{0D108BD9-81ED-4DB2-BD59-A6C34878D82A}">
                    <a16:rowId xmlns:a16="http://schemas.microsoft.com/office/drawing/2014/main" val="10000"/>
                  </a:ext>
                </a:extLst>
              </a:tr>
              <a:tr h="370840">
                <a:tc>
                  <a:txBody>
                    <a:bodyPr/>
                    <a:lstStyle/>
                    <a:p>
                      <a:r>
                        <a:rPr lang="es-CL" sz="1400" dirty="0"/>
                        <a:t>PK, FK1</a:t>
                      </a:r>
                    </a:p>
                    <a:p>
                      <a:r>
                        <a:rPr lang="es-CL" sz="1400" dirty="0"/>
                        <a:t>PK</a:t>
                      </a:r>
                    </a:p>
                    <a:p>
                      <a:r>
                        <a:rPr lang="es-CL" sz="1400" dirty="0"/>
                        <a:t>PK, FK2</a:t>
                      </a:r>
                    </a:p>
                  </a:txBody>
                  <a:tcPr>
                    <a:lnR w="12700" cap="flat" cmpd="sng" algn="ctr">
                      <a:solidFill>
                        <a:schemeClr val="tx1"/>
                      </a:solidFill>
                      <a:prstDash val="solid"/>
                      <a:round/>
                      <a:headEnd type="none" w="med" len="med"/>
                      <a:tailEnd type="none" w="med" len="med"/>
                    </a:lnR>
                  </a:tcPr>
                </a:tc>
                <a:tc>
                  <a:txBody>
                    <a:bodyPr/>
                    <a:lstStyle/>
                    <a:p>
                      <a:r>
                        <a:rPr lang="es-CL" sz="1400" dirty="0"/>
                        <a:t>idUsuario</a:t>
                      </a:r>
                    </a:p>
                    <a:p>
                      <a:r>
                        <a:rPr lang="es-CL" sz="1400" dirty="0"/>
                        <a:t>privilegio</a:t>
                      </a:r>
                    </a:p>
                    <a:p>
                      <a:r>
                        <a:rPr lang="es-CL" sz="1400" dirty="0"/>
                        <a:t>idCategoria</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2321262140"/>
              </p:ext>
            </p:extLst>
          </p:nvPr>
        </p:nvGraphicFramePr>
        <p:xfrm>
          <a:off x="4129874" y="1584421"/>
          <a:ext cx="3221902" cy="944880"/>
        </p:xfrm>
        <a:graphic>
          <a:graphicData uri="http://schemas.openxmlformats.org/drawingml/2006/table">
            <a:tbl>
              <a:tblPr firstRow="1" bandRow="1">
                <a:tableStyleId>{69012ECD-51FC-41F1-AA8D-1B2483CD663E}</a:tableStyleId>
              </a:tblPr>
              <a:tblGrid>
                <a:gridCol w="1533769">
                  <a:extLst>
                    <a:ext uri="{9D8B030D-6E8A-4147-A177-3AD203B41FA5}">
                      <a16:colId xmlns:a16="http://schemas.microsoft.com/office/drawing/2014/main" val="20000"/>
                    </a:ext>
                  </a:extLst>
                </a:gridCol>
                <a:gridCol w="1688133">
                  <a:extLst>
                    <a:ext uri="{9D8B030D-6E8A-4147-A177-3AD203B41FA5}">
                      <a16:colId xmlns:a16="http://schemas.microsoft.com/office/drawing/2014/main" val="20001"/>
                    </a:ext>
                  </a:extLst>
                </a:gridCol>
              </a:tblGrid>
              <a:tr h="0">
                <a:tc gridSpan="2">
                  <a:txBody>
                    <a:bodyPr/>
                    <a:lstStyle/>
                    <a:p>
                      <a:r>
                        <a:rPr lang="es-CL" sz="1400" dirty="0"/>
                        <a:t>CATEGORÍAS</a:t>
                      </a:r>
                      <a:r>
                        <a:rPr lang="es-CL" sz="1400" baseline="0" dirty="0"/>
                        <a:t> </a:t>
                      </a:r>
                      <a:endParaRPr lang="es-CL" sz="1400" dirty="0"/>
                    </a:p>
                  </a:txBody>
                  <a:tcPr/>
                </a:tc>
                <a:tc hMerge="1">
                  <a:txBody>
                    <a:bodyPr/>
                    <a:lstStyle/>
                    <a:p>
                      <a:endParaRPr lang="es-CL"/>
                    </a:p>
                  </a:txBody>
                  <a:tcPr/>
                </a:tc>
                <a:extLst>
                  <a:ext uri="{0D108BD9-81ED-4DB2-BD59-A6C34878D82A}">
                    <a16:rowId xmlns:a16="http://schemas.microsoft.com/office/drawing/2014/main" val="10000"/>
                  </a:ext>
                </a:extLst>
              </a:tr>
              <a:tr h="320040">
                <a:tc>
                  <a:txBody>
                    <a:bodyPr/>
                    <a:lstStyle/>
                    <a:p>
                      <a:r>
                        <a:rPr lang="es-CL" sz="1400" dirty="0"/>
                        <a:t>PK</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s-CL" sz="1400" dirty="0"/>
                        <a:t>idCategoria</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0040">
                <a:tc>
                  <a:txBody>
                    <a:bodyPr/>
                    <a:lstStyle/>
                    <a:p>
                      <a:endParaRPr lang="es-CL" sz="1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s-CL" sz="1400" dirty="0"/>
                        <a:t>nombre</a:t>
                      </a:r>
                      <a:r>
                        <a:rPr lang="es-CL" sz="1400" baseline="0" dirty="0"/>
                        <a:t> descripción</a:t>
                      </a:r>
                      <a:endParaRPr lang="es-CL"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1016621681"/>
              </p:ext>
            </p:extLst>
          </p:nvPr>
        </p:nvGraphicFramePr>
        <p:xfrm>
          <a:off x="547268" y="3142296"/>
          <a:ext cx="3067538" cy="1767840"/>
        </p:xfrm>
        <a:graphic>
          <a:graphicData uri="http://schemas.openxmlformats.org/drawingml/2006/table">
            <a:tbl>
              <a:tblPr firstRow="1" bandRow="1">
                <a:tableStyleId>{69012ECD-51FC-41F1-AA8D-1B2483CD663E}</a:tableStyleId>
              </a:tblPr>
              <a:tblGrid>
                <a:gridCol w="1533769">
                  <a:extLst>
                    <a:ext uri="{9D8B030D-6E8A-4147-A177-3AD203B41FA5}">
                      <a16:colId xmlns:a16="http://schemas.microsoft.com/office/drawing/2014/main" val="20000"/>
                    </a:ext>
                  </a:extLst>
                </a:gridCol>
                <a:gridCol w="1533769">
                  <a:extLst>
                    <a:ext uri="{9D8B030D-6E8A-4147-A177-3AD203B41FA5}">
                      <a16:colId xmlns:a16="http://schemas.microsoft.com/office/drawing/2014/main" val="20001"/>
                    </a:ext>
                  </a:extLst>
                </a:gridCol>
              </a:tblGrid>
              <a:tr h="0">
                <a:tc gridSpan="2">
                  <a:txBody>
                    <a:bodyPr/>
                    <a:lstStyle/>
                    <a:p>
                      <a:r>
                        <a:rPr lang="es-CL" sz="1400" dirty="0"/>
                        <a:t>USUARIOS</a:t>
                      </a:r>
                      <a:r>
                        <a:rPr lang="es-CL" sz="1400" baseline="0" dirty="0"/>
                        <a:t> </a:t>
                      </a:r>
                      <a:endParaRPr lang="es-CL" sz="1400" dirty="0"/>
                    </a:p>
                  </a:txBody>
                  <a:tcPr/>
                </a:tc>
                <a:tc hMerge="1">
                  <a:txBody>
                    <a:bodyPr/>
                    <a:lstStyle/>
                    <a:p>
                      <a:endParaRPr lang="es-CL"/>
                    </a:p>
                  </a:txBody>
                  <a:tcPr/>
                </a:tc>
                <a:extLst>
                  <a:ext uri="{0D108BD9-81ED-4DB2-BD59-A6C34878D82A}">
                    <a16:rowId xmlns:a16="http://schemas.microsoft.com/office/drawing/2014/main" val="10000"/>
                  </a:ext>
                </a:extLst>
              </a:tr>
              <a:tr h="269630">
                <a:tc>
                  <a:txBody>
                    <a:bodyPr/>
                    <a:lstStyle/>
                    <a:p>
                      <a:r>
                        <a:rPr lang="es-CL" sz="1400" dirty="0"/>
                        <a:t>PK</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s-CL" sz="1400" dirty="0"/>
                        <a:t>idCategoria</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20395">
                <a:tc>
                  <a:txBody>
                    <a:bodyPr/>
                    <a:lstStyle/>
                    <a:p>
                      <a:endParaRPr lang="es-CL" sz="1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s-CL" sz="1400" baseline="0" dirty="0"/>
                        <a:t>nombre </a:t>
                      </a:r>
                    </a:p>
                    <a:p>
                      <a:r>
                        <a:rPr lang="es-CL" sz="1400" baseline="0" dirty="0"/>
                        <a:t>alias</a:t>
                      </a:r>
                    </a:p>
                    <a:p>
                      <a:r>
                        <a:rPr lang="es-CL" sz="1400" baseline="0" dirty="0"/>
                        <a:t>password</a:t>
                      </a:r>
                    </a:p>
                    <a:p>
                      <a:r>
                        <a:rPr lang="es-CL" sz="1400" baseline="0" dirty="0"/>
                        <a:t>activo</a:t>
                      </a:r>
                    </a:p>
                    <a:p>
                      <a:r>
                        <a:rPr lang="es-CL" sz="1400" baseline="0" dirty="0"/>
                        <a:t>email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graphicFrame>
        <p:nvGraphicFramePr>
          <p:cNvPr id="18" name="Tabla 17"/>
          <p:cNvGraphicFramePr>
            <a:graphicFrameLocks noGrp="1"/>
          </p:cNvGraphicFramePr>
          <p:nvPr>
            <p:extLst>
              <p:ext uri="{D42A27DB-BD31-4B8C-83A1-F6EECF244321}">
                <p14:modId xmlns:p14="http://schemas.microsoft.com/office/powerpoint/2010/main" val="3519712116"/>
              </p:ext>
            </p:extLst>
          </p:nvPr>
        </p:nvGraphicFramePr>
        <p:xfrm>
          <a:off x="4129874" y="3134676"/>
          <a:ext cx="3307246" cy="1783080"/>
        </p:xfrm>
        <a:graphic>
          <a:graphicData uri="http://schemas.openxmlformats.org/drawingml/2006/table">
            <a:tbl>
              <a:tblPr firstRow="1" bandRow="1">
                <a:tableStyleId>{69012ECD-51FC-41F1-AA8D-1B2483CD663E}</a:tableStyleId>
              </a:tblPr>
              <a:tblGrid>
                <a:gridCol w="1533769">
                  <a:extLst>
                    <a:ext uri="{9D8B030D-6E8A-4147-A177-3AD203B41FA5}">
                      <a16:colId xmlns:a16="http://schemas.microsoft.com/office/drawing/2014/main" val="20000"/>
                    </a:ext>
                  </a:extLst>
                </a:gridCol>
                <a:gridCol w="1773477">
                  <a:extLst>
                    <a:ext uri="{9D8B030D-6E8A-4147-A177-3AD203B41FA5}">
                      <a16:colId xmlns:a16="http://schemas.microsoft.com/office/drawing/2014/main" val="20001"/>
                    </a:ext>
                  </a:extLst>
                </a:gridCol>
              </a:tblGrid>
              <a:tr h="203748">
                <a:tc gridSpan="2">
                  <a:txBody>
                    <a:bodyPr/>
                    <a:lstStyle/>
                    <a:p>
                      <a:r>
                        <a:rPr lang="es-CL" sz="1400" dirty="0"/>
                        <a:t>NOTICIAS</a:t>
                      </a:r>
                      <a:r>
                        <a:rPr lang="es-CL" sz="1400" baseline="0" dirty="0"/>
                        <a:t> </a:t>
                      </a:r>
                      <a:endParaRPr lang="es-CL" sz="1400" dirty="0"/>
                    </a:p>
                  </a:txBody>
                  <a:tcPr/>
                </a:tc>
                <a:tc hMerge="1">
                  <a:txBody>
                    <a:bodyPr/>
                    <a:lstStyle/>
                    <a:p>
                      <a:endParaRPr lang="es-CL"/>
                    </a:p>
                  </a:txBody>
                  <a:tcPr/>
                </a:tc>
                <a:extLst>
                  <a:ext uri="{0D108BD9-81ED-4DB2-BD59-A6C34878D82A}">
                    <a16:rowId xmlns:a16="http://schemas.microsoft.com/office/drawing/2014/main" val="10000"/>
                  </a:ext>
                </a:extLst>
              </a:tr>
              <a:tr h="320040">
                <a:tc>
                  <a:txBody>
                    <a:bodyPr/>
                    <a:lstStyle/>
                    <a:p>
                      <a:r>
                        <a:rPr lang="es-CL" sz="1400" dirty="0"/>
                        <a:t>PK</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s-CL" sz="1400" dirty="0"/>
                        <a:t>idNoticia</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0040">
                <a:tc>
                  <a:txBody>
                    <a:bodyPr/>
                    <a:lstStyle/>
                    <a:p>
                      <a:r>
                        <a:rPr lang="es-CL" sz="1400" dirty="0"/>
                        <a:t>FK2</a:t>
                      </a:r>
                    </a:p>
                    <a:p>
                      <a:r>
                        <a:rPr lang="es-CL" sz="1400" dirty="0"/>
                        <a:t>FK1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s-CL" sz="1400" baseline="0" dirty="0"/>
                        <a:t>titulo</a:t>
                      </a:r>
                    </a:p>
                    <a:p>
                      <a:r>
                        <a:rPr lang="es-CL" sz="1400" baseline="0" dirty="0"/>
                        <a:t>idCategoria</a:t>
                      </a:r>
                    </a:p>
                    <a:p>
                      <a:r>
                        <a:rPr lang="es-CL" sz="1400" baseline="0" dirty="0"/>
                        <a:t>idUsuario</a:t>
                      </a:r>
                    </a:p>
                    <a:p>
                      <a:r>
                        <a:rPr lang="es-CL" sz="1400" baseline="0" dirty="0"/>
                        <a:t>fecha </a:t>
                      </a:r>
                    </a:p>
                    <a:p>
                      <a:r>
                        <a:rPr lang="es-CL" sz="1400" baseline="0" dirty="0"/>
                        <a:t>ruta</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graphicFrame>
        <p:nvGraphicFramePr>
          <p:cNvPr id="11" name="Tabla 10"/>
          <p:cNvGraphicFramePr>
            <a:graphicFrameLocks noGrp="1"/>
          </p:cNvGraphicFramePr>
          <p:nvPr>
            <p:extLst>
              <p:ext uri="{D42A27DB-BD31-4B8C-83A1-F6EECF244321}">
                <p14:modId xmlns:p14="http://schemas.microsoft.com/office/powerpoint/2010/main" val="1614570821"/>
              </p:ext>
            </p:extLst>
          </p:nvPr>
        </p:nvGraphicFramePr>
        <p:xfrm>
          <a:off x="2161130" y="5090352"/>
          <a:ext cx="3067538" cy="1569720"/>
        </p:xfrm>
        <a:graphic>
          <a:graphicData uri="http://schemas.openxmlformats.org/drawingml/2006/table">
            <a:tbl>
              <a:tblPr firstRow="1" bandRow="1">
                <a:tableStyleId>{69012ECD-51FC-41F1-AA8D-1B2483CD663E}</a:tableStyleId>
              </a:tblPr>
              <a:tblGrid>
                <a:gridCol w="1533769">
                  <a:extLst>
                    <a:ext uri="{9D8B030D-6E8A-4147-A177-3AD203B41FA5}">
                      <a16:colId xmlns:a16="http://schemas.microsoft.com/office/drawing/2014/main" val="20000"/>
                    </a:ext>
                  </a:extLst>
                </a:gridCol>
                <a:gridCol w="1533769">
                  <a:extLst>
                    <a:ext uri="{9D8B030D-6E8A-4147-A177-3AD203B41FA5}">
                      <a16:colId xmlns:a16="http://schemas.microsoft.com/office/drawing/2014/main" val="20001"/>
                    </a:ext>
                  </a:extLst>
                </a:gridCol>
              </a:tblGrid>
              <a:tr h="0">
                <a:tc gridSpan="2">
                  <a:txBody>
                    <a:bodyPr/>
                    <a:lstStyle/>
                    <a:p>
                      <a:r>
                        <a:rPr lang="es-CL" sz="1400" dirty="0"/>
                        <a:t>COMENTARIOS</a:t>
                      </a:r>
                      <a:r>
                        <a:rPr lang="es-CL" sz="1400" baseline="0" dirty="0"/>
                        <a:t> </a:t>
                      </a:r>
                      <a:endParaRPr lang="es-CL" sz="1400" dirty="0"/>
                    </a:p>
                  </a:txBody>
                  <a:tcPr/>
                </a:tc>
                <a:tc hMerge="1">
                  <a:txBody>
                    <a:bodyPr/>
                    <a:lstStyle/>
                    <a:p>
                      <a:endParaRPr lang="es-CL"/>
                    </a:p>
                  </a:txBody>
                  <a:tcPr/>
                </a:tc>
                <a:extLst>
                  <a:ext uri="{0D108BD9-81ED-4DB2-BD59-A6C34878D82A}">
                    <a16:rowId xmlns:a16="http://schemas.microsoft.com/office/drawing/2014/main" val="10000"/>
                  </a:ext>
                </a:extLst>
              </a:tr>
              <a:tr h="320040">
                <a:tc>
                  <a:txBody>
                    <a:bodyPr/>
                    <a:lstStyle/>
                    <a:p>
                      <a:r>
                        <a:rPr lang="es-CL" sz="1400" dirty="0"/>
                        <a:t>PK</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s-CL" sz="1400" dirty="0"/>
                        <a:t>idComentario</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0040">
                <a:tc>
                  <a:txBody>
                    <a:bodyPr/>
                    <a:lstStyle/>
                    <a:p>
                      <a:r>
                        <a:rPr lang="es-CL" sz="1400" dirty="0"/>
                        <a:t>U1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s-CL" sz="1400" dirty="0"/>
                        <a:t>idNoticia</a:t>
                      </a:r>
                    </a:p>
                    <a:p>
                      <a:r>
                        <a:rPr lang="es-CL" sz="1400" dirty="0"/>
                        <a:t>idUsuario</a:t>
                      </a:r>
                    </a:p>
                    <a:p>
                      <a:r>
                        <a:rPr lang="es-CL" sz="1400" dirty="0"/>
                        <a:t>texto</a:t>
                      </a:r>
                    </a:p>
                    <a:p>
                      <a:r>
                        <a:rPr lang="es-CL" sz="1400" dirty="0"/>
                        <a:t>fecha</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graphicFrame>
        <p:nvGraphicFramePr>
          <p:cNvPr id="12" name="Tabla 11"/>
          <p:cNvGraphicFramePr>
            <a:graphicFrameLocks noGrp="1"/>
          </p:cNvGraphicFramePr>
          <p:nvPr>
            <p:extLst>
              <p:ext uri="{D42A27DB-BD31-4B8C-83A1-F6EECF244321}">
                <p14:modId xmlns:p14="http://schemas.microsoft.com/office/powerpoint/2010/main" val="1781082867"/>
              </p:ext>
            </p:extLst>
          </p:nvPr>
        </p:nvGraphicFramePr>
        <p:xfrm>
          <a:off x="8348800" y="3341664"/>
          <a:ext cx="3067538" cy="2849880"/>
        </p:xfrm>
        <a:graphic>
          <a:graphicData uri="http://schemas.openxmlformats.org/drawingml/2006/table">
            <a:tbl>
              <a:tblPr firstRow="1" bandRow="1">
                <a:tableStyleId>{69012ECD-51FC-41F1-AA8D-1B2483CD663E}</a:tableStyleId>
              </a:tblPr>
              <a:tblGrid>
                <a:gridCol w="1533769">
                  <a:extLst>
                    <a:ext uri="{9D8B030D-6E8A-4147-A177-3AD203B41FA5}">
                      <a16:colId xmlns:a16="http://schemas.microsoft.com/office/drawing/2014/main" val="20000"/>
                    </a:ext>
                  </a:extLst>
                </a:gridCol>
                <a:gridCol w="1533769">
                  <a:extLst>
                    <a:ext uri="{9D8B030D-6E8A-4147-A177-3AD203B41FA5}">
                      <a16:colId xmlns:a16="http://schemas.microsoft.com/office/drawing/2014/main" val="20001"/>
                    </a:ext>
                  </a:extLst>
                </a:gridCol>
              </a:tblGrid>
              <a:tr h="0">
                <a:tc gridSpan="2">
                  <a:txBody>
                    <a:bodyPr/>
                    <a:lstStyle/>
                    <a:p>
                      <a:r>
                        <a:rPr lang="es-CL" sz="1400" dirty="0"/>
                        <a:t>VOTACIONES</a:t>
                      </a:r>
                      <a:r>
                        <a:rPr lang="es-CL" sz="1400" baseline="0" dirty="0"/>
                        <a:t> </a:t>
                      </a:r>
                      <a:endParaRPr lang="es-CL" sz="1400" dirty="0"/>
                    </a:p>
                  </a:txBody>
                  <a:tcPr/>
                </a:tc>
                <a:tc hMerge="1">
                  <a:txBody>
                    <a:bodyPr/>
                    <a:lstStyle/>
                    <a:p>
                      <a:endParaRPr lang="es-CL"/>
                    </a:p>
                  </a:txBody>
                  <a:tcPr/>
                </a:tc>
                <a:extLst>
                  <a:ext uri="{0D108BD9-81ED-4DB2-BD59-A6C34878D82A}">
                    <a16:rowId xmlns:a16="http://schemas.microsoft.com/office/drawing/2014/main" val="10000"/>
                  </a:ext>
                </a:extLst>
              </a:tr>
              <a:tr h="320040">
                <a:tc>
                  <a:txBody>
                    <a:bodyPr/>
                    <a:lstStyle/>
                    <a:p>
                      <a:r>
                        <a:rPr lang="es-CL" sz="1400" dirty="0"/>
                        <a:t>PK</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s-CL" sz="1400" dirty="0"/>
                        <a:t>idVotacion</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0040">
                <a:tc>
                  <a:txBody>
                    <a:bodyPr/>
                    <a:lstStyle/>
                    <a:p>
                      <a:r>
                        <a:rPr lang="es-CL" sz="1400" dirty="0"/>
                        <a:t>U1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s-CL" sz="1400" dirty="0"/>
                        <a:t>idNoticia</a:t>
                      </a:r>
                    </a:p>
                    <a:p>
                      <a:r>
                        <a:rPr lang="es-CL" sz="1400" dirty="0"/>
                        <a:t>fechaInicio</a:t>
                      </a:r>
                    </a:p>
                    <a:p>
                      <a:r>
                        <a:rPr lang="es-CL" sz="1400" dirty="0"/>
                        <a:t>fechaFin</a:t>
                      </a:r>
                    </a:p>
                    <a:p>
                      <a:r>
                        <a:rPr lang="es-CL" sz="1400" dirty="0"/>
                        <a:t>Pregunta</a:t>
                      </a:r>
                    </a:p>
                    <a:p>
                      <a:r>
                        <a:rPr lang="es-CL" sz="1400" dirty="0"/>
                        <a:t>Respuesta1</a:t>
                      </a:r>
                    </a:p>
                    <a:p>
                      <a:r>
                        <a:rPr lang="es-CL" sz="1400" dirty="0"/>
                        <a:t>Respuesta2</a:t>
                      </a:r>
                    </a:p>
                    <a:p>
                      <a:r>
                        <a:rPr lang="es-CL" sz="1400" dirty="0"/>
                        <a:t>Respuesta</a:t>
                      </a:r>
                      <a:r>
                        <a:rPr lang="es-CL" sz="1400" baseline="0" dirty="0"/>
                        <a:t> 3</a:t>
                      </a:r>
                    </a:p>
                    <a:p>
                      <a:r>
                        <a:rPr lang="es-CL" sz="1400" baseline="0" dirty="0"/>
                        <a:t>votasResp1</a:t>
                      </a:r>
                    </a:p>
                    <a:p>
                      <a:r>
                        <a:rPr lang="es-CL" sz="1400" baseline="0" dirty="0"/>
                        <a:t>votasResp2</a:t>
                      </a:r>
                    </a:p>
                    <a:p>
                      <a:r>
                        <a:rPr lang="es-CL" sz="1400" baseline="0" dirty="0"/>
                        <a:t>votasResp3</a:t>
                      </a:r>
                      <a:endParaRPr lang="es-CL"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cxnSp>
        <p:nvCxnSpPr>
          <p:cNvPr id="8" name="Conector recto de flecha 7"/>
          <p:cNvCxnSpPr>
            <a:endCxn id="17" idx="0"/>
          </p:cNvCxnSpPr>
          <p:nvPr/>
        </p:nvCxnSpPr>
        <p:spPr>
          <a:xfrm>
            <a:off x="2081037" y="2604769"/>
            <a:ext cx="0" cy="537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5643289" y="2536921"/>
            <a:ext cx="0" cy="605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p:cNvCxnSpPr/>
          <p:nvPr/>
        </p:nvCxnSpPr>
        <p:spPr>
          <a:xfrm flipV="1">
            <a:off x="5228668" y="5097972"/>
            <a:ext cx="877917" cy="478440"/>
          </a:xfrm>
          <a:prstGeom prst="bentConnector3">
            <a:avLst>
              <a:gd name="adj1" fmla="val 1013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p:nvPr/>
        </p:nvCxnSpPr>
        <p:spPr>
          <a:xfrm rot="10800000">
            <a:off x="1425185" y="5003807"/>
            <a:ext cx="735945" cy="666769"/>
          </a:xfrm>
          <a:prstGeom prst="bentConnector3">
            <a:avLst>
              <a:gd name="adj1" fmla="val 1013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flipH="1">
            <a:off x="7632192" y="4026216"/>
            <a:ext cx="716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51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CuadroTexto 6"/>
          <p:cNvSpPr txBox="1"/>
          <p:nvPr/>
        </p:nvSpPr>
        <p:spPr>
          <a:xfrm>
            <a:off x="3036277" y="3047892"/>
            <a:ext cx="1863970" cy="307777"/>
          </a:xfrm>
          <a:prstGeom prst="rect">
            <a:avLst/>
          </a:prstGeom>
          <a:noFill/>
        </p:spPr>
        <p:txBody>
          <a:bodyPr wrap="square" rtlCol="0">
            <a:spAutoFit/>
          </a:bodyPr>
          <a:lstStyle/>
          <a:p>
            <a:r>
              <a:rPr lang="es-CL" sz="1400" dirty="0"/>
              <a:t>¿Qué es una relación?</a:t>
            </a:r>
          </a:p>
        </p:txBody>
      </p:sp>
      <p:cxnSp>
        <p:nvCxnSpPr>
          <p:cNvPr id="11" name="Conector recto de flecha 10"/>
          <p:cNvCxnSpPr>
            <a:stCxn id="8" idx="2"/>
          </p:cNvCxnSpPr>
          <p:nvPr/>
        </p:nvCxnSpPr>
        <p:spPr>
          <a:xfrm>
            <a:off x="6008077" y="3567955"/>
            <a:ext cx="0" cy="288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7010400" y="4315666"/>
            <a:ext cx="1758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14" idx="2"/>
          </p:cNvCxnSpPr>
          <p:nvPr/>
        </p:nvCxnSpPr>
        <p:spPr>
          <a:xfrm flipH="1">
            <a:off x="9818077" y="4610523"/>
            <a:ext cx="1" cy="31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a:stCxn id="9" idx="2"/>
          </p:cNvCxnSpPr>
          <p:nvPr/>
        </p:nvCxnSpPr>
        <p:spPr>
          <a:xfrm>
            <a:off x="6008077" y="4585297"/>
            <a:ext cx="0" cy="31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3683977" y="4708861"/>
            <a:ext cx="2643554" cy="307777"/>
          </a:xfrm>
          <a:prstGeom prst="rect">
            <a:avLst/>
          </a:prstGeom>
          <a:noFill/>
        </p:spPr>
        <p:txBody>
          <a:bodyPr wrap="square" rtlCol="0">
            <a:spAutoFit/>
          </a:bodyPr>
          <a:lstStyle/>
          <a:p>
            <a:r>
              <a:rPr lang="es-CL" sz="1400" dirty="0"/>
              <a:t>La fila también se denomina: </a:t>
            </a:r>
          </a:p>
        </p:txBody>
      </p:sp>
      <p:sp>
        <p:nvSpPr>
          <p:cNvPr id="24" name="CuadroTexto 23"/>
          <p:cNvSpPr txBox="1"/>
          <p:nvPr/>
        </p:nvSpPr>
        <p:spPr>
          <a:xfrm>
            <a:off x="7104185" y="3997036"/>
            <a:ext cx="1863970" cy="307777"/>
          </a:xfrm>
          <a:prstGeom prst="rect">
            <a:avLst/>
          </a:prstGeom>
          <a:noFill/>
        </p:spPr>
        <p:txBody>
          <a:bodyPr wrap="square" rtlCol="0">
            <a:spAutoFit/>
          </a:bodyPr>
          <a:lstStyle/>
          <a:p>
            <a:r>
              <a:rPr lang="es-CL" sz="1400" dirty="0"/>
              <a:t>¿Qué es una fila?</a:t>
            </a:r>
          </a:p>
        </p:txBody>
      </p:sp>
      <p:cxnSp>
        <p:nvCxnSpPr>
          <p:cNvPr id="26" name="Conector recto de flecha 25"/>
          <p:cNvCxnSpPr/>
          <p:nvPr/>
        </p:nvCxnSpPr>
        <p:spPr>
          <a:xfrm>
            <a:off x="3036276" y="3322073"/>
            <a:ext cx="1758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H="1">
            <a:off x="2203938" y="2438400"/>
            <a:ext cx="1"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4372708" y="3610645"/>
            <a:ext cx="1863970" cy="307777"/>
          </a:xfrm>
          <a:prstGeom prst="rect">
            <a:avLst/>
          </a:prstGeom>
          <a:noFill/>
        </p:spPr>
        <p:txBody>
          <a:bodyPr wrap="square" rtlCol="0">
            <a:spAutoFit/>
          </a:bodyPr>
          <a:lstStyle/>
          <a:p>
            <a:r>
              <a:rPr lang="es-CL" sz="1400" dirty="0"/>
              <a:t>¿Qué es una tabla?</a:t>
            </a:r>
          </a:p>
        </p:txBody>
      </p:sp>
      <p:sp>
        <p:nvSpPr>
          <p:cNvPr id="29" name="CuadroTexto 28"/>
          <p:cNvSpPr txBox="1"/>
          <p:nvPr/>
        </p:nvSpPr>
        <p:spPr>
          <a:xfrm>
            <a:off x="0" y="2438400"/>
            <a:ext cx="2297723" cy="307777"/>
          </a:xfrm>
          <a:prstGeom prst="rect">
            <a:avLst/>
          </a:prstGeom>
          <a:noFill/>
        </p:spPr>
        <p:txBody>
          <a:bodyPr wrap="square" rtlCol="0">
            <a:spAutoFit/>
          </a:bodyPr>
          <a:lstStyle/>
          <a:p>
            <a:r>
              <a:rPr lang="es-CL" sz="1400" dirty="0"/>
              <a:t>¿Qué es una base de datos?</a:t>
            </a:r>
          </a:p>
        </p:txBody>
      </p:sp>
      <p:sp>
        <p:nvSpPr>
          <p:cNvPr id="33"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dirty="0"/>
              <a:t>Tema 3. Modelo de datos relacional </a:t>
            </a:r>
            <a:endParaRPr lang="es-ES" sz="3200" b="1" dirty="0"/>
          </a:p>
        </p:txBody>
      </p:sp>
      <p:sp>
        <p:nvSpPr>
          <p:cNvPr id="5" name="Rectángulo redondeado 4"/>
          <p:cNvSpPr/>
          <p:nvPr/>
        </p:nvSpPr>
        <p:spPr>
          <a:xfrm>
            <a:off x="1008185" y="1969477"/>
            <a:ext cx="2121877" cy="468923"/>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Base de datos </a:t>
            </a:r>
          </a:p>
        </p:txBody>
      </p:sp>
      <p:sp>
        <p:nvSpPr>
          <p:cNvPr id="6" name="Rectángulo 5"/>
          <p:cNvSpPr/>
          <p:nvPr/>
        </p:nvSpPr>
        <p:spPr>
          <a:xfrm>
            <a:off x="1055077" y="3028694"/>
            <a:ext cx="2028092" cy="539261"/>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Colección de relación</a:t>
            </a:r>
          </a:p>
        </p:txBody>
      </p:sp>
      <p:sp>
        <p:nvSpPr>
          <p:cNvPr id="8" name="Rectángulo 7"/>
          <p:cNvSpPr/>
          <p:nvPr/>
        </p:nvSpPr>
        <p:spPr>
          <a:xfrm>
            <a:off x="5005754" y="3028694"/>
            <a:ext cx="2004646" cy="539261"/>
          </a:xfrm>
          <a:prstGeom prst="rect">
            <a:avLst/>
          </a:prstGeom>
          <a:solidFill>
            <a:srgbClr val="F19E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Tabla </a:t>
            </a:r>
          </a:p>
        </p:txBody>
      </p:sp>
      <p:sp>
        <p:nvSpPr>
          <p:cNvPr id="9" name="Rectángulo 8"/>
          <p:cNvSpPr/>
          <p:nvPr/>
        </p:nvSpPr>
        <p:spPr>
          <a:xfrm>
            <a:off x="5005754" y="4046036"/>
            <a:ext cx="2004646" cy="539261"/>
          </a:xfrm>
          <a:prstGeom prst="rect">
            <a:avLst/>
          </a:prstGeom>
          <a:solidFill>
            <a:srgbClr val="F19E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Conjunto de filas </a:t>
            </a:r>
          </a:p>
        </p:txBody>
      </p:sp>
      <p:sp>
        <p:nvSpPr>
          <p:cNvPr id="14" name="Rectángulo 13"/>
          <p:cNvSpPr/>
          <p:nvPr/>
        </p:nvSpPr>
        <p:spPr>
          <a:xfrm>
            <a:off x="8874370" y="4071262"/>
            <a:ext cx="1887415" cy="53926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Conjunto de campos </a:t>
            </a:r>
          </a:p>
        </p:txBody>
      </p:sp>
      <p:sp>
        <p:nvSpPr>
          <p:cNvPr id="15" name="Rectángulo 14"/>
          <p:cNvSpPr/>
          <p:nvPr/>
        </p:nvSpPr>
        <p:spPr>
          <a:xfrm>
            <a:off x="7942385" y="5016638"/>
            <a:ext cx="3692770" cy="859925"/>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Representa un valor que interpretado describe el mundo real. </a:t>
            </a:r>
          </a:p>
        </p:txBody>
      </p:sp>
      <p:sp>
        <p:nvSpPr>
          <p:cNvPr id="19" name="Rectángulo 18"/>
          <p:cNvSpPr/>
          <p:nvPr/>
        </p:nvSpPr>
        <p:spPr>
          <a:xfrm>
            <a:off x="5005754" y="5063378"/>
            <a:ext cx="2004646" cy="539261"/>
          </a:xfrm>
          <a:prstGeom prst="rect">
            <a:avLst/>
          </a:prstGeom>
          <a:solidFill>
            <a:srgbClr val="F19E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Tupla o registro </a:t>
            </a:r>
          </a:p>
        </p:txBody>
      </p:sp>
    </p:spTree>
    <p:extLst>
      <p:ext uri="{BB962C8B-B14F-4D97-AF65-F5344CB8AC3E}">
        <p14:creationId xmlns:p14="http://schemas.microsoft.com/office/powerpoint/2010/main" val="153008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Título 1"/>
          <p:cNvSpPr>
            <a:spLocks noGrp="1"/>
          </p:cNvSpPr>
          <p:nvPr>
            <p:ph type="title"/>
          </p:nvPr>
        </p:nvSpPr>
        <p:spPr>
          <a:xfrm>
            <a:off x="838200" y="885632"/>
            <a:ext cx="10515600" cy="805056"/>
          </a:xfrm>
        </p:spPr>
        <p:txBody>
          <a:bodyPr>
            <a:normAutofit/>
          </a:bodyPr>
          <a:lstStyle/>
          <a:p>
            <a:r>
              <a:rPr lang="es-419" sz="3200" dirty="0"/>
              <a:t>Tema 3. Modelo de datos relacional </a:t>
            </a:r>
            <a:endParaRPr lang="es-ES" sz="3200" b="1" dirty="0"/>
          </a:p>
        </p:txBody>
      </p:sp>
      <p:sp>
        <p:nvSpPr>
          <p:cNvPr id="7" name="CuadroTexto 6"/>
          <p:cNvSpPr txBox="1"/>
          <p:nvPr/>
        </p:nvSpPr>
        <p:spPr>
          <a:xfrm>
            <a:off x="1043353" y="1922585"/>
            <a:ext cx="9460523" cy="923330"/>
          </a:xfrm>
          <a:prstGeom prst="rect">
            <a:avLst/>
          </a:prstGeom>
          <a:noFill/>
        </p:spPr>
        <p:txBody>
          <a:bodyPr wrap="square" rtlCol="0">
            <a:spAutoFit/>
          </a:bodyPr>
          <a:lstStyle/>
          <a:p>
            <a:r>
              <a:rPr lang="es-CL" dirty="0"/>
              <a:t>¿Qué es una base de datos relacional?</a:t>
            </a:r>
          </a:p>
          <a:p>
            <a:endParaRPr lang="es-CL" dirty="0"/>
          </a:p>
          <a:p>
            <a:r>
              <a:rPr lang="es-CL" dirty="0"/>
              <a:t>Fundamentalmente, un conjunto de una o más tablas estructuradas en: </a:t>
            </a:r>
          </a:p>
        </p:txBody>
      </p:sp>
      <p:sp>
        <p:nvSpPr>
          <p:cNvPr id="8" name="Rectángulo 7"/>
          <p:cNvSpPr/>
          <p:nvPr/>
        </p:nvSpPr>
        <p:spPr>
          <a:xfrm>
            <a:off x="1916112" y="3166513"/>
            <a:ext cx="2954215" cy="7151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Registros (líneas) </a:t>
            </a:r>
          </a:p>
        </p:txBody>
      </p:sp>
      <p:sp>
        <p:nvSpPr>
          <p:cNvPr id="9" name="Rectángulo 8"/>
          <p:cNvSpPr/>
          <p:nvPr/>
        </p:nvSpPr>
        <p:spPr>
          <a:xfrm>
            <a:off x="5326915" y="3166513"/>
            <a:ext cx="2954215" cy="7151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Campos (columnas)</a:t>
            </a:r>
          </a:p>
        </p:txBody>
      </p:sp>
      <p:sp>
        <p:nvSpPr>
          <p:cNvPr id="10" name="Rectángulo 9"/>
          <p:cNvSpPr/>
          <p:nvPr/>
        </p:nvSpPr>
        <p:spPr>
          <a:xfrm>
            <a:off x="1336430" y="4406228"/>
            <a:ext cx="7502769" cy="13849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s-CL" sz="1600" dirty="0"/>
              <a:t>Se vinculan entre sí por un campo común.</a:t>
            </a:r>
          </a:p>
          <a:p>
            <a:pPr marL="285750" indent="-285750" algn="just">
              <a:buFont typeface="Arial" panose="020B0604020202020204" pitchFamily="34" charset="0"/>
              <a:buChar char="•"/>
            </a:pPr>
            <a:r>
              <a:rPr lang="es-CL" sz="1600" dirty="0"/>
              <a:t>A este campo generalmente se le denomina I D.</a:t>
            </a:r>
          </a:p>
          <a:p>
            <a:pPr marL="285750" indent="-285750" algn="just">
              <a:buFont typeface="Arial" panose="020B0604020202020204" pitchFamily="34" charset="0"/>
              <a:buChar char="•"/>
            </a:pPr>
            <a:r>
              <a:rPr lang="es-CL" sz="1600" dirty="0"/>
              <a:t>Ambos casos poseen las mismas características, como por ejemplo: el nombre del campo, tipo y longitud, identificador o clave. </a:t>
            </a:r>
          </a:p>
        </p:txBody>
      </p:sp>
      <p:cxnSp>
        <p:nvCxnSpPr>
          <p:cNvPr id="12" name="Conector angular 11"/>
          <p:cNvCxnSpPr>
            <a:stCxn id="8" idx="1"/>
          </p:cNvCxnSpPr>
          <p:nvPr/>
        </p:nvCxnSpPr>
        <p:spPr>
          <a:xfrm rot="10800000" flipV="1">
            <a:off x="1459524" y="3524067"/>
            <a:ext cx="456588" cy="8593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angular 13"/>
          <p:cNvCxnSpPr/>
          <p:nvPr/>
        </p:nvCxnSpPr>
        <p:spPr>
          <a:xfrm rot="16200000" flipV="1">
            <a:off x="8068343" y="3714054"/>
            <a:ext cx="882161" cy="456588"/>
          </a:xfrm>
          <a:prstGeom prst="bentConnector3">
            <a:avLst>
              <a:gd name="adj1" fmla="val 9784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281354" y="5969976"/>
            <a:ext cx="9612923" cy="691662"/>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¿Sabías qué?</a:t>
            </a:r>
          </a:p>
          <a:p>
            <a:pPr algn="ctr"/>
            <a:r>
              <a:rPr lang="es-CL" dirty="0"/>
              <a:t>Este modelo favorece la normalización por ser más comprensible y aplicable. </a:t>
            </a:r>
          </a:p>
        </p:txBody>
      </p:sp>
    </p:spTree>
    <p:extLst>
      <p:ext uri="{BB962C8B-B14F-4D97-AF65-F5344CB8AC3E}">
        <p14:creationId xmlns:p14="http://schemas.microsoft.com/office/powerpoint/2010/main" val="3698509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Título 1"/>
          <p:cNvSpPr>
            <a:spLocks noGrp="1"/>
          </p:cNvSpPr>
          <p:nvPr>
            <p:ph type="title"/>
          </p:nvPr>
        </p:nvSpPr>
        <p:spPr>
          <a:xfrm>
            <a:off x="838200" y="885632"/>
            <a:ext cx="10515600" cy="805056"/>
          </a:xfrm>
        </p:spPr>
        <p:txBody>
          <a:bodyPr>
            <a:normAutofit/>
          </a:bodyPr>
          <a:lstStyle/>
          <a:p>
            <a:r>
              <a:rPr lang="es-419" sz="3200" dirty="0"/>
              <a:t>Tema 3. Modelo de datos relacional </a:t>
            </a:r>
            <a:endParaRPr lang="es-ES" sz="3200" b="1" dirty="0"/>
          </a:p>
        </p:txBody>
      </p:sp>
      <p:sp>
        <p:nvSpPr>
          <p:cNvPr id="2" name="Rectángulo 1"/>
          <p:cNvSpPr/>
          <p:nvPr/>
        </p:nvSpPr>
        <p:spPr>
          <a:xfrm>
            <a:off x="838200" y="1997839"/>
            <a:ext cx="10943492" cy="3539430"/>
          </a:xfrm>
          <a:prstGeom prst="rect">
            <a:avLst/>
          </a:prstGeom>
        </p:spPr>
        <p:txBody>
          <a:bodyPr wrap="square">
            <a:spAutoFit/>
          </a:bodyPr>
          <a:lstStyle/>
          <a:p>
            <a:r>
              <a:rPr lang="es-CL" sz="2000" dirty="0"/>
              <a:t>Proceso de normalización: </a:t>
            </a:r>
          </a:p>
          <a:p>
            <a:endParaRPr lang="es-CL" dirty="0"/>
          </a:p>
          <a:p>
            <a:r>
              <a:rPr lang="es-CL" dirty="0"/>
              <a:t>Las bases de datos relacionales pasan por un proceso al que se le conoce como normalización de una base de datos, el cual es entendido como el proceso necesario para que una base de datos sea utilizada de manera óptima. </a:t>
            </a:r>
          </a:p>
          <a:p>
            <a:endParaRPr lang="es-CL" dirty="0"/>
          </a:p>
          <a:p>
            <a:r>
              <a:rPr lang="es-CL" sz="2000" b="1" dirty="0"/>
              <a:t>En este sentido, ¿qué garantiza este modelo? </a:t>
            </a:r>
          </a:p>
          <a:p>
            <a:endParaRPr lang="es-CL" dirty="0"/>
          </a:p>
          <a:p>
            <a:endParaRPr lang="es-CL" dirty="0"/>
          </a:p>
          <a:p>
            <a:endParaRPr lang="es-CL" dirty="0"/>
          </a:p>
          <a:p>
            <a:endParaRPr lang="es-CL" dirty="0"/>
          </a:p>
          <a:p>
            <a:endParaRPr lang="es-CL" dirty="0"/>
          </a:p>
          <a:p>
            <a:endParaRPr lang="es-CL" dirty="0"/>
          </a:p>
        </p:txBody>
      </p:sp>
      <p:graphicFrame>
        <p:nvGraphicFramePr>
          <p:cNvPr id="3" name="Diagrama 2"/>
          <p:cNvGraphicFramePr/>
          <p:nvPr>
            <p:extLst>
              <p:ext uri="{D42A27DB-BD31-4B8C-83A1-F6EECF244321}">
                <p14:modId xmlns:p14="http://schemas.microsoft.com/office/powerpoint/2010/main" val="1360471451"/>
              </p:ext>
            </p:extLst>
          </p:nvPr>
        </p:nvGraphicFramePr>
        <p:xfrm>
          <a:off x="1539631" y="4548553"/>
          <a:ext cx="8128000" cy="9684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76693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CuadroTexto 6"/>
          <p:cNvSpPr txBox="1"/>
          <p:nvPr/>
        </p:nvSpPr>
        <p:spPr>
          <a:xfrm>
            <a:off x="0" y="2718817"/>
            <a:ext cx="7822303" cy="1569660"/>
          </a:xfrm>
          <a:prstGeom prst="rect">
            <a:avLst/>
          </a:prstGeom>
          <a:solidFill>
            <a:schemeClr val="accent1">
              <a:lumMod val="50000"/>
            </a:schemeClr>
          </a:solidFill>
        </p:spPr>
        <p:txBody>
          <a:bodyPr wrap="square" rtlCol="0">
            <a:spAutoFit/>
          </a:bodyPr>
          <a:lstStyle/>
          <a:p>
            <a:r>
              <a:rPr lang="es-CL" sz="4800" dirty="0">
                <a:solidFill>
                  <a:schemeClr val="bg1"/>
                </a:solidFill>
              </a:rPr>
              <a:t>¿Qué aprenderemos </a:t>
            </a:r>
          </a:p>
          <a:p>
            <a:r>
              <a:rPr lang="es-CL" sz="4800" dirty="0">
                <a:solidFill>
                  <a:schemeClr val="bg1"/>
                </a:solidFill>
              </a:rPr>
              <a:t>en esta clase?</a:t>
            </a:r>
          </a:p>
        </p:txBody>
      </p:sp>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52674" y="1289580"/>
            <a:ext cx="3267852" cy="49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765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419" sz="3200" dirty="0"/>
              <a:t>Tema 4. Modelos de datos orientado a objeto</a:t>
            </a:r>
            <a:endParaRPr lang="es-ES" sz="3200" b="1"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grpSp>
        <p:nvGrpSpPr>
          <p:cNvPr id="9" name="Grupo 8"/>
          <p:cNvGrpSpPr/>
          <p:nvPr/>
        </p:nvGrpSpPr>
        <p:grpSpPr>
          <a:xfrm>
            <a:off x="1382204" y="2582786"/>
            <a:ext cx="9427593" cy="646331"/>
            <a:chOff x="653667" y="3359473"/>
            <a:chExt cx="9427593" cy="646331"/>
          </a:xfrm>
        </p:grpSpPr>
        <p:sp>
          <p:nvSpPr>
            <p:cNvPr id="5" name="Rectángulo 4"/>
            <p:cNvSpPr/>
            <p:nvPr/>
          </p:nvSpPr>
          <p:spPr>
            <a:xfrm>
              <a:off x="653667" y="3359473"/>
              <a:ext cx="2158113" cy="646331"/>
            </a:xfrm>
            <a:prstGeom prst="rect">
              <a:avLst/>
            </a:prstGeom>
          </p:spPr>
          <p:txBody>
            <a:bodyPr wrap="square">
              <a:spAutoFit/>
            </a:bodyPr>
            <a:lstStyle/>
            <a:p>
              <a:r>
                <a:rPr lang="es-CL" b="1" dirty="0"/>
                <a:t>Programación orientada a objetos</a:t>
              </a:r>
              <a:endParaRPr lang="es-CL" dirty="0"/>
            </a:p>
          </p:txBody>
        </p:sp>
        <p:sp>
          <p:nvSpPr>
            <p:cNvPr id="7" name="Rectángulo 6"/>
            <p:cNvSpPr/>
            <p:nvPr/>
          </p:nvSpPr>
          <p:spPr>
            <a:xfrm>
              <a:off x="3447762" y="3359473"/>
              <a:ext cx="2775333" cy="646331"/>
            </a:xfrm>
            <a:prstGeom prst="rect">
              <a:avLst/>
            </a:prstGeom>
          </p:spPr>
          <p:txBody>
            <a:bodyPr wrap="square">
              <a:spAutoFit/>
            </a:bodyPr>
            <a:lstStyle/>
            <a:p>
              <a:r>
                <a:rPr lang="es-CL" b="1" dirty="0"/>
                <a:t>Tecnología de Base de Datos tradicionales</a:t>
              </a:r>
              <a:endParaRPr lang="es-CL" dirty="0"/>
            </a:p>
          </p:txBody>
        </p:sp>
        <p:sp>
          <p:nvSpPr>
            <p:cNvPr id="8" name="Rectángulo 7"/>
            <p:cNvSpPr/>
            <p:nvPr/>
          </p:nvSpPr>
          <p:spPr>
            <a:xfrm>
              <a:off x="6768717" y="3359473"/>
              <a:ext cx="3312543" cy="646331"/>
            </a:xfrm>
            <a:prstGeom prst="rect">
              <a:avLst/>
            </a:prstGeom>
          </p:spPr>
          <p:txBody>
            <a:bodyPr wrap="square">
              <a:spAutoFit/>
            </a:bodyPr>
            <a:lstStyle/>
            <a:p>
              <a:r>
                <a:rPr lang="es-CL" b="1" dirty="0"/>
                <a:t>Tecnología utilizada en Bases de datos orientada a objeto</a:t>
              </a:r>
              <a:endParaRPr lang="es-CL" dirty="0"/>
            </a:p>
          </p:txBody>
        </p:sp>
        <p:sp>
          <p:nvSpPr>
            <p:cNvPr id="6" name="Más 5"/>
            <p:cNvSpPr/>
            <p:nvPr/>
          </p:nvSpPr>
          <p:spPr>
            <a:xfrm>
              <a:off x="2721419" y="3402603"/>
              <a:ext cx="560070" cy="560070"/>
            </a:xfrm>
            <a:prstGeom prst="mathPlus">
              <a:avLst/>
            </a:prstGeom>
            <a:solidFill>
              <a:srgbClr val="D46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Igual que 9"/>
            <p:cNvSpPr/>
            <p:nvPr/>
          </p:nvSpPr>
          <p:spPr>
            <a:xfrm>
              <a:off x="5968617" y="3402603"/>
              <a:ext cx="560070" cy="560070"/>
            </a:xfrm>
            <a:prstGeom prst="mathEqual">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550" y="4347784"/>
            <a:ext cx="2974290" cy="2510216"/>
          </a:xfrm>
          <a:prstGeom prst="rect">
            <a:avLst/>
          </a:prstGeom>
        </p:spPr>
      </p:pic>
    </p:spTree>
    <p:extLst>
      <p:ext uri="{BB962C8B-B14F-4D97-AF65-F5344CB8AC3E}">
        <p14:creationId xmlns:p14="http://schemas.microsoft.com/office/powerpoint/2010/main" val="2221582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dirty="0"/>
              <a:t>Tema 4. Modelos de datos orientado a objeto</a:t>
            </a:r>
            <a:endParaRPr lang="es-ES" sz="3200" b="1" dirty="0"/>
          </a:p>
        </p:txBody>
      </p:sp>
      <p:sp>
        <p:nvSpPr>
          <p:cNvPr id="7" name="CuadroTexto 6"/>
          <p:cNvSpPr txBox="1"/>
          <p:nvPr/>
        </p:nvSpPr>
        <p:spPr>
          <a:xfrm>
            <a:off x="1062419" y="1690688"/>
            <a:ext cx="5291489" cy="369332"/>
          </a:xfrm>
          <a:prstGeom prst="rect">
            <a:avLst/>
          </a:prstGeom>
          <a:noFill/>
        </p:spPr>
        <p:txBody>
          <a:bodyPr wrap="square" rtlCol="0">
            <a:spAutoFit/>
          </a:bodyPr>
          <a:lstStyle/>
          <a:p>
            <a:r>
              <a:rPr lang="es-CL" dirty="0"/>
              <a:t>4.1. Manifiesto de Stonebraker </a:t>
            </a:r>
          </a:p>
        </p:txBody>
      </p:sp>
      <p:sp>
        <p:nvSpPr>
          <p:cNvPr id="8" name="CuadroTexto 7"/>
          <p:cNvSpPr txBox="1"/>
          <p:nvPr/>
        </p:nvSpPr>
        <p:spPr>
          <a:xfrm>
            <a:off x="1150450" y="2582786"/>
            <a:ext cx="5632938" cy="2308324"/>
          </a:xfrm>
          <a:prstGeom prst="rect">
            <a:avLst/>
          </a:prstGeom>
          <a:noFill/>
        </p:spPr>
        <p:txBody>
          <a:bodyPr wrap="square" rtlCol="0">
            <a:spAutoFit/>
          </a:bodyPr>
          <a:lstStyle/>
          <a:p>
            <a:r>
              <a:rPr lang="es-CL" dirty="0"/>
              <a:t>Muchos de los propósitos de las BDOO son los mismos que los de las bases de datos tradicionales, pero con la ventaja adicional de poder representar modelos de datos más completos en un marco mucho más eficiente. Además de permitir la persistencia de los objetos, manteniendo la integridad y las relaciones entre ellos (Aguirre, </a:t>
            </a:r>
            <a:r>
              <a:rPr lang="es-CL" dirty="0" err="1"/>
              <a:t>D’Iorio</a:t>
            </a:r>
            <a:r>
              <a:rPr lang="es-CL" dirty="0"/>
              <a:t>, &amp; Vera, 2013).</a:t>
            </a:r>
            <a:endParaRPr lang="es-ES" dirty="0"/>
          </a:p>
          <a:p>
            <a:endParaRPr lang="es-CL" dirty="0"/>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676" y="2852928"/>
            <a:ext cx="5225042" cy="3562529"/>
          </a:xfrm>
          <a:prstGeom prst="rect">
            <a:avLst/>
          </a:prstGeom>
        </p:spPr>
      </p:pic>
    </p:spTree>
    <p:extLst>
      <p:ext uri="{BB962C8B-B14F-4D97-AF65-F5344CB8AC3E}">
        <p14:creationId xmlns:p14="http://schemas.microsoft.com/office/powerpoint/2010/main" val="4281832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Rectángulo redondeado 4"/>
          <p:cNvSpPr/>
          <p:nvPr/>
        </p:nvSpPr>
        <p:spPr>
          <a:xfrm>
            <a:off x="838200" y="2582786"/>
            <a:ext cx="10699865" cy="2469860"/>
          </a:xfrm>
          <a:prstGeom prst="roundRect">
            <a:avLst>
              <a:gd name="adj" fmla="val 5098"/>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2400" dirty="0">
                <a:solidFill>
                  <a:schemeClr val="bg1"/>
                </a:solidFill>
              </a:rPr>
              <a:t>Primer principio:</a:t>
            </a:r>
          </a:p>
          <a:p>
            <a:r>
              <a:rPr lang="es-CL" sz="2400" dirty="0">
                <a:solidFill>
                  <a:schemeClr val="bg1"/>
                </a:solidFill>
              </a:rPr>
              <a:t>“Además de los servicios tradicionales de gestión de datos, los SGBD de tercera generación proporcionarán gestión de objetos y reglas más ricas”.</a:t>
            </a:r>
            <a:endParaRPr lang="es-ES" sz="2400" dirty="0">
              <a:solidFill>
                <a:schemeClr val="bg1"/>
              </a:solidFill>
            </a:endParaRPr>
          </a:p>
        </p:txBody>
      </p:sp>
      <p:sp>
        <p:nvSpPr>
          <p:cNvPr id="6" name="CuadroTexto 5"/>
          <p:cNvSpPr txBox="1"/>
          <p:nvPr/>
        </p:nvSpPr>
        <p:spPr>
          <a:xfrm>
            <a:off x="1078523" y="1793631"/>
            <a:ext cx="6494585" cy="369332"/>
          </a:xfrm>
          <a:prstGeom prst="rect">
            <a:avLst/>
          </a:prstGeom>
          <a:noFill/>
        </p:spPr>
        <p:txBody>
          <a:bodyPr wrap="square" rtlCol="0">
            <a:spAutoFit/>
          </a:bodyPr>
          <a:lstStyle/>
          <a:p>
            <a:r>
              <a:rPr lang="es-CL" dirty="0"/>
              <a:t>4.1. Principios del manifiesto de Stonebraker </a:t>
            </a:r>
          </a:p>
        </p:txBody>
      </p:sp>
      <p:sp>
        <p:nvSpPr>
          <p:cNvPr id="8"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dirty="0"/>
              <a:t>Tema 4. Modelos de datos orientado a objeto</a:t>
            </a:r>
            <a:endParaRPr lang="es-ES" sz="3200" b="1" dirty="0"/>
          </a:p>
        </p:txBody>
      </p:sp>
    </p:spTree>
    <p:extLst>
      <p:ext uri="{BB962C8B-B14F-4D97-AF65-F5344CB8AC3E}">
        <p14:creationId xmlns:p14="http://schemas.microsoft.com/office/powerpoint/2010/main" val="2436202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Rectángulo redondeado 4"/>
          <p:cNvSpPr/>
          <p:nvPr/>
        </p:nvSpPr>
        <p:spPr>
          <a:xfrm>
            <a:off x="838200" y="2265906"/>
            <a:ext cx="10699865" cy="1105944"/>
          </a:xfrm>
          <a:prstGeom prst="roundRect">
            <a:avLst>
              <a:gd name="adj" fmla="val 5321"/>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2400" dirty="0">
                <a:solidFill>
                  <a:schemeClr val="bg1"/>
                </a:solidFill>
              </a:rPr>
              <a:t>Segundo principio: </a:t>
            </a:r>
          </a:p>
          <a:p>
            <a:r>
              <a:rPr lang="es-CL" sz="2400" dirty="0">
                <a:solidFill>
                  <a:schemeClr val="bg1"/>
                </a:solidFill>
              </a:rPr>
              <a:t>“</a:t>
            </a:r>
            <a:r>
              <a:rPr lang="es-CL" sz="2400" dirty="0"/>
              <a:t>Los SGBD de tercera generación deben incluir a los SGBD de segunda”.</a:t>
            </a:r>
            <a:endParaRPr lang="es-ES" sz="2400" dirty="0"/>
          </a:p>
          <a:p>
            <a:endParaRPr lang="es-ES" sz="2400" dirty="0">
              <a:solidFill>
                <a:schemeClr val="bg1"/>
              </a:solidFill>
            </a:endParaRPr>
          </a:p>
        </p:txBody>
      </p:sp>
      <p:sp>
        <p:nvSpPr>
          <p:cNvPr id="7" name="CuadroTexto 6"/>
          <p:cNvSpPr txBox="1"/>
          <p:nvPr/>
        </p:nvSpPr>
        <p:spPr>
          <a:xfrm>
            <a:off x="1078523" y="1793631"/>
            <a:ext cx="6494585" cy="369332"/>
          </a:xfrm>
          <a:prstGeom prst="rect">
            <a:avLst/>
          </a:prstGeom>
          <a:noFill/>
        </p:spPr>
        <p:txBody>
          <a:bodyPr wrap="square" rtlCol="0">
            <a:spAutoFit/>
          </a:bodyPr>
          <a:lstStyle/>
          <a:p>
            <a:r>
              <a:rPr lang="es-CL" dirty="0"/>
              <a:t>4.1. Principios del manifiesto de Stonebraker </a:t>
            </a:r>
          </a:p>
        </p:txBody>
      </p:sp>
      <p:sp>
        <p:nvSpPr>
          <p:cNvPr id="9"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dirty="0"/>
              <a:t>Tema 4. Modelos de datos orientado a objeto</a:t>
            </a:r>
            <a:endParaRPr lang="es-ES" sz="3200" b="1" dirty="0"/>
          </a:p>
        </p:txBody>
      </p:sp>
      <p:sp>
        <p:nvSpPr>
          <p:cNvPr id="8" name="Trapecio 7"/>
          <p:cNvSpPr/>
          <p:nvPr/>
        </p:nvSpPr>
        <p:spPr>
          <a:xfrm>
            <a:off x="8656669" y="3968723"/>
            <a:ext cx="1824583" cy="434367"/>
          </a:xfrm>
          <a:prstGeom prst="trapezoid">
            <a:avLst>
              <a:gd name="adj" fmla="val 5978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BDOO</a:t>
            </a:r>
          </a:p>
        </p:txBody>
      </p:sp>
      <p:sp>
        <p:nvSpPr>
          <p:cNvPr id="10" name="Rectángulo 9"/>
          <p:cNvSpPr/>
          <p:nvPr/>
        </p:nvSpPr>
        <p:spPr>
          <a:xfrm rot="16200000" flipH="1">
            <a:off x="7960153" y="5177074"/>
            <a:ext cx="1789034"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ENCAPSULAMIENTO</a:t>
            </a:r>
          </a:p>
        </p:txBody>
      </p:sp>
      <p:sp>
        <p:nvSpPr>
          <p:cNvPr id="11" name="Rectángulo 10"/>
          <p:cNvSpPr/>
          <p:nvPr/>
        </p:nvSpPr>
        <p:spPr>
          <a:xfrm rot="16200000" flipH="1">
            <a:off x="8436347" y="5177076"/>
            <a:ext cx="1789034"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HERENCIA</a:t>
            </a:r>
          </a:p>
        </p:txBody>
      </p:sp>
      <p:sp>
        <p:nvSpPr>
          <p:cNvPr id="12" name="Rectángulo 11"/>
          <p:cNvSpPr/>
          <p:nvPr/>
        </p:nvSpPr>
        <p:spPr>
          <a:xfrm rot="16200000" flipH="1">
            <a:off x="8912541" y="5177077"/>
            <a:ext cx="1789034"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POLIMORFISMO</a:t>
            </a:r>
          </a:p>
        </p:txBody>
      </p:sp>
      <p:sp>
        <p:nvSpPr>
          <p:cNvPr id="13" name="Rectángulo 12"/>
          <p:cNvSpPr/>
          <p:nvPr/>
        </p:nvSpPr>
        <p:spPr>
          <a:xfrm rot="16200000" flipH="1">
            <a:off x="9388736" y="5177078"/>
            <a:ext cx="1789034"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ABSTRACCIÓN</a:t>
            </a:r>
          </a:p>
        </p:txBody>
      </p:sp>
      <p:sp>
        <p:nvSpPr>
          <p:cNvPr id="14" name="Rectángulo 13"/>
          <p:cNvSpPr/>
          <p:nvPr/>
        </p:nvSpPr>
        <p:spPr>
          <a:xfrm>
            <a:off x="8656669" y="6347059"/>
            <a:ext cx="1824583" cy="13971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600" dirty="0"/>
          </a:p>
        </p:txBody>
      </p:sp>
    </p:spTree>
    <p:extLst>
      <p:ext uri="{BB962C8B-B14F-4D97-AF65-F5344CB8AC3E}">
        <p14:creationId xmlns:p14="http://schemas.microsoft.com/office/powerpoint/2010/main" val="4262921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419" sz="3200" dirty="0"/>
              <a:t>Arquitectura de un sistema de gestión de base de datos</a:t>
            </a:r>
            <a:endParaRPr lang="es-ES" sz="3200" b="1"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Rectángulo redondeado 4"/>
          <p:cNvSpPr/>
          <p:nvPr/>
        </p:nvSpPr>
        <p:spPr>
          <a:xfrm>
            <a:off x="838200" y="2582786"/>
            <a:ext cx="10699865" cy="1889461"/>
          </a:xfrm>
          <a:prstGeom prst="round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2400" dirty="0">
                <a:solidFill>
                  <a:schemeClr val="bg1"/>
                </a:solidFill>
              </a:rPr>
              <a:t>Tercer principio: </a:t>
            </a:r>
          </a:p>
          <a:p>
            <a:r>
              <a:rPr lang="es-CL" sz="2400" dirty="0">
                <a:solidFill>
                  <a:schemeClr val="bg1"/>
                </a:solidFill>
              </a:rPr>
              <a:t>“Los SGBD de tercera generación deben estar abiertos a otros subsistemas”.</a:t>
            </a:r>
            <a:endParaRPr lang="es-ES" sz="2400" dirty="0">
              <a:solidFill>
                <a:schemeClr val="bg1"/>
              </a:solidFill>
            </a:endParaRPr>
          </a:p>
        </p:txBody>
      </p:sp>
    </p:spTree>
    <p:extLst>
      <p:ext uri="{BB962C8B-B14F-4D97-AF65-F5344CB8AC3E}">
        <p14:creationId xmlns:p14="http://schemas.microsoft.com/office/powerpoint/2010/main" val="3019254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419" sz="3200" dirty="0"/>
              <a:t>Tema 5. Consideraciones de los modelos </a:t>
            </a:r>
            <a:endParaRPr lang="es-ES" sz="3200" b="1"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pic>
        <p:nvPicPr>
          <p:cNvPr id="6" name="Imagen 5"/>
          <p:cNvPicPr>
            <a:picLocks noChangeAspect="1"/>
          </p:cNvPicPr>
          <p:nvPr/>
        </p:nvPicPr>
        <p:blipFill>
          <a:blip r:embed="rId4"/>
          <a:stretch>
            <a:fillRect/>
          </a:stretch>
        </p:blipFill>
        <p:spPr>
          <a:xfrm>
            <a:off x="14010271" y="734481"/>
            <a:ext cx="3282142" cy="4471918"/>
          </a:xfrm>
          <a:prstGeom prst="rect">
            <a:avLst/>
          </a:prstGeom>
        </p:spPr>
      </p:pic>
      <p:sp>
        <p:nvSpPr>
          <p:cNvPr id="7" name="Rectángulo redondeado 6"/>
          <p:cNvSpPr/>
          <p:nvPr/>
        </p:nvSpPr>
        <p:spPr>
          <a:xfrm>
            <a:off x="838200" y="2033549"/>
            <a:ext cx="5895109" cy="109847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Todos los modelos deben considerar: </a:t>
            </a:r>
            <a:endParaRPr lang="es-ES" dirty="0"/>
          </a:p>
        </p:txBody>
      </p:sp>
      <p:sp>
        <p:nvSpPr>
          <p:cNvPr id="8" name="Rectángulo redondeado 7"/>
          <p:cNvSpPr/>
          <p:nvPr/>
        </p:nvSpPr>
        <p:spPr>
          <a:xfrm>
            <a:off x="838200" y="3474884"/>
            <a:ext cx="2852651" cy="1098474"/>
          </a:xfrm>
          <a:prstGeom prst="roundRect">
            <a:avLst/>
          </a:prstGeom>
          <a:solidFill>
            <a:srgbClr val="ED7D3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dirty="0"/>
              <a:t>Dato</a:t>
            </a:r>
            <a:endParaRPr lang="es-ES" dirty="0"/>
          </a:p>
        </p:txBody>
      </p:sp>
      <p:sp>
        <p:nvSpPr>
          <p:cNvPr id="9" name="Rectángulo redondeado 8"/>
          <p:cNvSpPr/>
          <p:nvPr/>
        </p:nvSpPr>
        <p:spPr>
          <a:xfrm>
            <a:off x="3909059" y="3474884"/>
            <a:ext cx="2824250" cy="1098474"/>
          </a:xfrm>
          <a:prstGeom prst="roundRect">
            <a:avLst/>
          </a:prstGeom>
          <a:solidFill>
            <a:srgbClr val="ED7D3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dirty="0"/>
              <a:t>Información</a:t>
            </a:r>
            <a:endParaRPr lang="es-ES" dirty="0"/>
          </a:p>
        </p:txBody>
      </p:sp>
      <p:grpSp>
        <p:nvGrpSpPr>
          <p:cNvPr id="10" name="Grupo 9"/>
          <p:cNvGrpSpPr/>
          <p:nvPr/>
        </p:nvGrpSpPr>
        <p:grpSpPr>
          <a:xfrm rot="20471738">
            <a:off x="7505474" y="1948947"/>
            <a:ext cx="1905521" cy="1830501"/>
            <a:chOff x="7852452" y="1768615"/>
            <a:chExt cx="1981811" cy="1903787"/>
          </a:xfrm>
        </p:grpSpPr>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2452" y="1768615"/>
              <a:ext cx="1981811" cy="1903787"/>
            </a:xfrm>
            <a:prstGeom prst="rect">
              <a:avLst/>
            </a:prstGeom>
          </p:spPr>
        </p:pic>
        <p:sp>
          <p:nvSpPr>
            <p:cNvPr id="5" name="Rectángulo 4"/>
            <p:cNvSpPr/>
            <p:nvPr/>
          </p:nvSpPr>
          <p:spPr>
            <a:xfrm>
              <a:off x="8308499" y="2459545"/>
              <a:ext cx="1069716" cy="646331"/>
            </a:xfrm>
            <a:prstGeom prst="rect">
              <a:avLst/>
            </a:prstGeom>
          </p:spPr>
          <p:txBody>
            <a:bodyPr wrap="none">
              <a:spAutoFit/>
            </a:bodyPr>
            <a:lstStyle/>
            <a:p>
              <a:pPr algn="ctr"/>
              <a:r>
                <a:rPr lang="es-419" dirty="0"/>
                <a:t>Nombre: </a:t>
              </a:r>
            </a:p>
            <a:p>
              <a:pPr algn="ctr"/>
              <a:r>
                <a:rPr lang="es-419" dirty="0"/>
                <a:t>Juan</a:t>
              </a:r>
              <a:endParaRPr lang="es-CL" dirty="0"/>
            </a:p>
          </p:txBody>
        </p:sp>
      </p:grpSp>
      <p:grpSp>
        <p:nvGrpSpPr>
          <p:cNvPr id="11" name="Grupo 10"/>
          <p:cNvGrpSpPr/>
          <p:nvPr/>
        </p:nvGrpSpPr>
        <p:grpSpPr>
          <a:xfrm rot="774130">
            <a:off x="9395220" y="2078386"/>
            <a:ext cx="1905522" cy="1830502"/>
            <a:chOff x="7852452" y="1768615"/>
            <a:chExt cx="1981811" cy="1903787"/>
          </a:xfrm>
        </p:grpSpPr>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2452" y="1768615"/>
              <a:ext cx="1981811" cy="1903787"/>
            </a:xfrm>
            <a:prstGeom prst="rect">
              <a:avLst/>
            </a:prstGeom>
          </p:spPr>
        </p:pic>
        <p:sp>
          <p:nvSpPr>
            <p:cNvPr id="13" name="Rectángulo 12"/>
            <p:cNvSpPr/>
            <p:nvPr/>
          </p:nvSpPr>
          <p:spPr>
            <a:xfrm>
              <a:off x="8094627" y="2459545"/>
              <a:ext cx="1497462" cy="646331"/>
            </a:xfrm>
            <a:prstGeom prst="rect">
              <a:avLst/>
            </a:prstGeom>
          </p:spPr>
          <p:txBody>
            <a:bodyPr wrap="none">
              <a:spAutoFit/>
            </a:bodyPr>
            <a:lstStyle/>
            <a:p>
              <a:pPr algn="ctr"/>
              <a:r>
                <a:rPr lang="es-419" dirty="0"/>
                <a:t>Temperatura: </a:t>
              </a:r>
            </a:p>
            <a:p>
              <a:pPr algn="ctr"/>
              <a:r>
                <a:rPr lang="es-419" dirty="0"/>
                <a:t>21°</a:t>
              </a:r>
              <a:endParaRPr lang="es-CL" dirty="0"/>
            </a:p>
          </p:txBody>
        </p:sp>
      </p:grpSp>
      <p:grpSp>
        <p:nvGrpSpPr>
          <p:cNvPr id="14" name="Grupo 13"/>
          <p:cNvGrpSpPr/>
          <p:nvPr/>
        </p:nvGrpSpPr>
        <p:grpSpPr>
          <a:xfrm rot="597598">
            <a:off x="7505473" y="3824415"/>
            <a:ext cx="1905522" cy="1830502"/>
            <a:chOff x="7852452" y="1768615"/>
            <a:chExt cx="1981811" cy="1903787"/>
          </a:xfrm>
        </p:grpSpPr>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2452" y="1768615"/>
              <a:ext cx="1981811" cy="1903787"/>
            </a:xfrm>
            <a:prstGeom prst="rect">
              <a:avLst/>
            </a:prstGeom>
          </p:spPr>
        </p:pic>
        <p:sp>
          <p:nvSpPr>
            <p:cNvPr id="16" name="Rectángulo 15"/>
            <p:cNvSpPr/>
            <p:nvPr/>
          </p:nvSpPr>
          <p:spPr>
            <a:xfrm>
              <a:off x="8367104" y="2459545"/>
              <a:ext cx="952505" cy="646331"/>
            </a:xfrm>
            <a:prstGeom prst="rect">
              <a:avLst/>
            </a:prstGeom>
          </p:spPr>
          <p:txBody>
            <a:bodyPr wrap="none">
              <a:spAutoFit/>
            </a:bodyPr>
            <a:lstStyle/>
            <a:p>
              <a:pPr algn="ctr"/>
              <a:r>
                <a:rPr lang="es-419" dirty="0"/>
                <a:t>Ciudad: </a:t>
              </a:r>
            </a:p>
            <a:p>
              <a:pPr algn="ctr"/>
              <a:r>
                <a:rPr lang="es-419" dirty="0"/>
                <a:t>Andorra</a:t>
              </a:r>
              <a:endParaRPr lang="es-CL" dirty="0"/>
            </a:p>
          </p:txBody>
        </p:sp>
      </p:grpSp>
      <p:grpSp>
        <p:nvGrpSpPr>
          <p:cNvPr id="17" name="Grupo 16"/>
          <p:cNvGrpSpPr/>
          <p:nvPr/>
        </p:nvGrpSpPr>
        <p:grpSpPr>
          <a:xfrm rot="20669951">
            <a:off x="9395220" y="3766782"/>
            <a:ext cx="1905521" cy="1830502"/>
            <a:chOff x="7852452" y="1768615"/>
            <a:chExt cx="1981810" cy="1903787"/>
          </a:xfrm>
        </p:grpSpPr>
        <p:pic>
          <p:nvPicPr>
            <p:cNvPr id="18" name="Imagen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2452" y="1768615"/>
              <a:ext cx="1981810" cy="1903787"/>
            </a:xfrm>
            <a:prstGeom prst="rect">
              <a:avLst/>
            </a:prstGeom>
          </p:spPr>
        </p:pic>
        <p:sp>
          <p:nvSpPr>
            <p:cNvPr id="19" name="Rectángulo 18"/>
            <p:cNvSpPr/>
            <p:nvPr/>
          </p:nvSpPr>
          <p:spPr>
            <a:xfrm>
              <a:off x="8461777" y="2459545"/>
              <a:ext cx="763158" cy="646331"/>
            </a:xfrm>
            <a:prstGeom prst="rect">
              <a:avLst/>
            </a:prstGeom>
          </p:spPr>
          <p:txBody>
            <a:bodyPr wrap="none">
              <a:spAutoFit/>
            </a:bodyPr>
            <a:lstStyle/>
            <a:p>
              <a:pPr algn="ctr"/>
              <a:r>
                <a:rPr lang="es-419" dirty="0"/>
                <a:t>Edad: </a:t>
              </a:r>
            </a:p>
            <a:p>
              <a:pPr algn="ctr"/>
              <a:r>
                <a:rPr lang="es-419" dirty="0"/>
                <a:t>12</a:t>
              </a:r>
              <a:endParaRPr lang="es-CL" dirty="0"/>
            </a:p>
          </p:txBody>
        </p:sp>
      </p:grpSp>
    </p:spTree>
    <p:extLst>
      <p:ext uri="{BB962C8B-B14F-4D97-AF65-F5344CB8AC3E}">
        <p14:creationId xmlns:p14="http://schemas.microsoft.com/office/powerpoint/2010/main" val="721891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CuadroTexto 4"/>
          <p:cNvSpPr txBox="1"/>
          <p:nvPr/>
        </p:nvSpPr>
        <p:spPr>
          <a:xfrm>
            <a:off x="1087316" y="1475321"/>
            <a:ext cx="10726615" cy="923330"/>
          </a:xfrm>
          <a:prstGeom prst="rect">
            <a:avLst/>
          </a:prstGeom>
          <a:noFill/>
        </p:spPr>
        <p:txBody>
          <a:bodyPr wrap="square" rtlCol="0">
            <a:spAutoFit/>
          </a:bodyPr>
          <a:lstStyle/>
          <a:p>
            <a:r>
              <a:rPr lang="es-CL" dirty="0"/>
              <a:t>Naturaleza del dato: </a:t>
            </a:r>
          </a:p>
          <a:p>
            <a:endParaRPr lang="es-CL" dirty="0"/>
          </a:p>
          <a:p>
            <a:r>
              <a:rPr lang="es-CL" dirty="0"/>
              <a:t>Para describir un dato deben considerarse tres niveles de abstracción o estados en que se encuentra el dato: </a:t>
            </a:r>
          </a:p>
        </p:txBody>
      </p:sp>
      <p:sp>
        <p:nvSpPr>
          <p:cNvPr id="6" name="Rectángulo redondeado 5"/>
          <p:cNvSpPr/>
          <p:nvPr/>
        </p:nvSpPr>
        <p:spPr>
          <a:xfrm>
            <a:off x="1172309" y="2414954"/>
            <a:ext cx="2379784" cy="6682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dirty="0"/>
              <a:t>Clase de entidades </a:t>
            </a:r>
          </a:p>
        </p:txBody>
      </p:sp>
      <p:sp>
        <p:nvSpPr>
          <p:cNvPr id="7" name="Rectángulo redondeado 6"/>
          <p:cNvSpPr/>
          <p:nvPr/>
        </p:nvSpPr>
        <p:spPr>
          <a:xfrm>
            <a:off x="4372709" y="2414953"/>
            <a:ext cx="2379784" cy="6682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dirty="0"/>
              <a:t>Definición de registro</a:t>
            </a:r>
          </a:p>
        </p:txBody>
      </p:sp>
      <p:sp>
        <p:nvSpPr>
          <p:cNvPr id="8" name="Rectángulo redondeado 7"/>
          <p:cNvSpPr/>
          <p:nvPr/>
        </p:nvSpPr>
        <p:spPr>
          <a:xfrm>
            <a:off x="7907216" y="2391506"/>
            <a:ext cx="2379784" cy="6682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dirty="0"/>
              <a:t>Ocurrencia de registro </a:t>
            </a:r>
          </a:p>
        </p:txBody>
      </p:sp>
      <p:sp>
        <p:nvSpPr>
          <p:cNvPr id="9" name="Rectángulo redondeado 8"/>
          <p:cNvSpPr/>
          <p:nvPr/>
        </p:nvSpPr>
        <p:spPr>
          <a:xfrm>
            <a:off x="1172309" y="4079630"/>
            <a:ext cx="2379784" cy="6682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dirty="0"/>
              <a:t>Atributos </a:t>
            </a:r>
          </a:p>
        </p:txBody>
      </p:sp>
      <p:sp>
        <p:nvSpPr>
          <p:cNvPr id="10" name="Rectángulo redondeado 9"/>
          <p:cNvSpPr/>
          <p:nvPr/>
        </p:nvSpPr>
        <p:spPr>
          <a:xfrm>
            <a:off x="4372709" y="4079629"/>
            <a:ext cx="2379784" cy="6682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dirty="0"/>
              <a:t>Definición de ítems de datos </a:t>
            </a:r>
          </a:p>
        </p:txBody>
      </p:sp>
      <p:sp>
        <p:nvSpPr>
          <p:cNvPr id="11" name="Rectángulo redondeado 10"/>
          <p:cNvSpPr/>
          <p:nvPr/>
        </p:nvSpPr>
        <p:spPr>
          <a:xfrm>
            <a:off x="7907216" y="4070472"/>
            <a:ext cx="2379784" cy="6682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dirty="0"/>
              <a:t>Ocurrencia de ítems de datos </a:t>
            </a:r>
          </a:p>
        </p:txBody>
      </p:sp>
      <p:sp>
        <p:nvSpPr>
          <p:cNvPr id="12" name="Rectángulo 11"/>
          <p:cNvSpPr/>
          <p:nvPr/>
        </p:nvSpPr>
        <p:spPr>
          <a:xfrm>
            <a:off x="1087316" y="5439506"/>
            <a:ext cx="2549769" cy="609600"/>
          </a:xfrm>
          <a:prstGeom prst="rect">
            <a:avLst/>
          </a:prstGeom>
          <a:solidFill>
            <a:schemeClr val="tx1">
              <a:lumMod val="50000"/>
              <a:lumOff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dirty="0"/>
              <a:t>Realidad de datos </a:t>
            </a:r>
          </a:p>
        </p:txBody>
      </p:sp>
      <p:sp>
        <p:nvSpPr>
          <p:cNvPr id="13" name="Rectángulo 12"/>
          <p:cNvSpPr/>
          <p:nvPr/>
        </p:nvSpPr>
        <p:spPr>
          <a:xfrm>
            <a:off x="4287716" y="5439505"/>
            <a:ext cx="2549769" cy="609600"/>
          </a:xfrm>
          <a:prstGeom prst="rect">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L" dirty="0"/>
              <a:t>Metadato</a:t>
            </a:r>
          </a:p>
        </p:txBody>
      </p:sp>
      <p:sp>
        <p:nvSpPr>
          <p:cNvPr id="14" name="Rectángulo 13"/>
          <p:cNvSpPr/>
          <p:nvPr/>
        </p:nvSpPr>
        <p:spPr>
          <a:xfrm>
            <a:off x="7822223" y="5439505"/>
            <a:ext cx="2549769" cy="609600"/>
          </a:xfrm>
          <a:prstGeom prst="rect">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L" dirty="0"/>
              <a:t>Dato (diccionario de datos)</a:t>
            </a:r>
          </a:p>
        </p:txBody>
      </p:sp>
      <p:cxnSp>
        <p:nvCxnSpPr>
          <p:cNvPr id="16" name="Conector recto de flecha 15"/>
          <p:cNvCxnSpPr>
            <a:stCxn id="6" idx="3"/>
          </p:cNvCxnSpPr>
          <p:nvPr/>
        </p:nvCxnSpPr>
        <p:spPr>
          <a:xfrm flipV="1">
            <a:off x="3552093" y="2749060"/>
            <a:ext cx="65063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7" idx="3"/>
          </p:cNvCxnSpPr>
          <p:nvPr/>
        </p:nvCxnSpPr>
        <p:spPr>
          <a:xfrm flipV="1">
            <a:off x="6752493" y="2749060"/>
            <a:ext cx="9847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flipV="1">
            <a:off x="3464075" y="4498482"/>
            <a:ext cx="65063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V="1">
            <a:off x="6714297" y="4428389"/>
            <a:ext cx="9847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1817461" y="3250221"/>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a:off x="2196509" y="3241967"/>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2954604" y="3241968"/>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p:nvPr/>
        </p:nvCxnSpPr>
        <p:spPr>
          <a:xfrm>
            <a:off x="2607405" y="3248099"/>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a:off x="1441938" y="3241969"/>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a:off x="5151603" y="3291817"/>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a:off x="5530651" y="3283563"/>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6288746" y="3283564"/>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p:nvPr/>
        </p:nvCxnSpPr>
        <p:spPr>
          <a:xfrm>
            <a:off x="5941547" y="3289695"/>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a:off x="4776080" y="3283565"/>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p:nvPr/>
        </p:nvCxnSpPr>
        <p:spPr>
          <a:xfrm>
            <a:off x="8632035" y="3282232"/>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p:nvPr/>
        </p:nvCxnSpPr>
        <p:spPr>
          <a:xfrm>
            <a:off x="9011083" y="3273978"/>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a:off x="9769178" y="3273979"/>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9421979" y="3280110"/>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p:nvPr/>
        </p:nvCxnSpPr>
        <p:spPr>
          <a:xfrm>
            <a:off x="8256512" y="3273980"/>
            <a:ext cx="1" cy="61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ítulo 1"/>
          <p:cNvSpPr>
            <a:spLocks noGrp="1"/>
          </p:cNvSpPr>
          <p:nvPr>
            <p:ph type="title"/>
          </p:nvPr>
        </p:nvSpPr>
        <p:spPr>
          <a:xfrm>
            <a:off x="838200" y="885632"/>
            <a:ext cx="10515600" cy="805056"/>
          </a:xfrm>
        </p:spPr>
        <p:txBody>
          <a:bodyPr>
            <a:normAutofit/>
          </a:bodyPr>
          <a:lstStyle/>
          <a:p>
            <a:r>
              <a:rPr lang="es-419" sz="3200" dirty="0"/>
              <a:t>Tema 5. Consideraciones de los modelos </a:t>
            </a:r>
            <a:endParaRPr lang="es-ES" sz="3200" b="1" dirty="0"/>
          </a:p>
        </p:txBody>
      </p:sp>
    </p:spTree>
    <p:extLst>
      <p:ext uri="{BB962C8B-B14F-4D97-AF65-F5344CB8AC3E}">
        <p14:creationId xmlns:p14="http://schemas.microsoft.com/office/powerpoint/2010/main" val="137118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Rectángulo redondeado 4"/>
          <p:cNvSpPr/>
          <p:nvPr/>
        </p:nvSpPr>
        <p:spPr>
          <a:xfrm>
            <a:off x="838200" y="3474884"/>
            <a:ext cx="2852651" cy="1098474"/>
          </a:xfrm>
          <a:prstGeom prst="roundRect">
            <a:avLst/>
          </a:prstGeom>
          <a:solidFill>
            <a:srgbClr val="ED7D3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2400" b="1" dirty="0"/>
              <a:t>Nivel interno</a:t>
            </a:r>
            <a:endParaRPr lang="es-ES" sz="2400" b="1" dirty="0"/>
          </a:p>
        </p:txBody>
      </p:sp>
      <p:sp>
        <p:nvSpPr>
          <p:cNvPr id="6" name="Rectángulo redondeado 5"/>
          <p:cNvSpPr/>
          <p:nvPr/>
        </p:nvSpPr>
        <p:spPr>
          <a:xfrm>
            <a:off x="4075313" y="3474884"/>
            <a:ext cx="2824250" cy="1098474"/>
          </a:xfrm>
          <a:prstGeom prst="roundRect">
            <a:avLst/>
          </a:prstGeom>
          <a:solidFill>
            <a:srgbClr val="ED7D3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2400" b="1" dirty="0"/>
              <a:t>Nivel conceptual</a:t>
            </a:r>
            <a:endParaRPr lang="es-ES" sz="2400" b="1" dirty="0"/>
          </a:p>
        </p:txBody>
      </p:sp>
      <p:sp>
        <p:nvSpPr>
          <p:cNvPr id="7" name="Rectángulo redondeado 6"/>
          <p:cNvSpPr/>
          <p:nvPr/>
        </p:nvSpPr>
        <p:spPr>
          <a:xfrm>
            <a:off x="7436427" y="3474884"/>
            <a:ext cx="2824250" cy="1098474"/>
          </a:xfrm>
          <a:prstGeom prst="roundRect">
            <a:avLst/>
          </a:prstGeom>
          <a:solidFill>
            <a:srgbClr val="ED7D3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2400" b="1" dirty="0"/>
              <a:t>Nivel externo</a:t>
            </a:r>
            <a:endParaRPr lang="es-ES" sz="2400" b="1" dirty="0"/>
          </a:p>
        </p:txBody>
      </p:sp>
      <p:sp>
        <p:nvSpPr>
          <p:cNvPr id="8" name="Rectángulo redondeado 7"/>
          <p:cNvSpPr/>
          <p:nvPr/>
        </p:nvSpPr>
        <p:spPr>
          <a:xfrm>
            <a:off x="2667000" y="2033549"/>
            <a:ext cx="5895109" cy="109847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400" b="1" dirty="0"/>
              <a:t>Niveles de abstracción de los datos</a:t>
            </a:r>
            <a:endParaRPr lang="es-ES" sz="2400" b="1" dirty="0"/>
          </a:p>
        </p:txBody>
      </p:sp>
      <p:sp>
        <p:nvSpPr>
          <p:cNvPr id="9" name="Título 1"/>
          <p:cNvSpPr>
            <a:spLocks noGrp="1"/>
          </p:cNvSpPr>
          <p:nvPr>
            <p:ph type="title"/>
          </p:nvPr>
        </p:nvSpPr>
        <p:spPr>
          <a:xfrm>
            <a:off x="838200" y="885632"/>
            <a:ext cx="10515600" cy="805056"/>
          </a:xfrm>
        </p:spPr>
        <p:txBody>
          <a:bodyPr>
            <a:normAutofit/>
          </a:bodyPr>
          <a:lstStyle/>
          <a:p>
            <a:r>
              <a:rPr lang="es-419" sz="3200" dirty="0"/>
              <a:t>Tema 5. Consideraciones de los modelos </a:t>
            </a:r>
            <a:endParaRPr lang="es-ES" sz="3200" b="1" dirty="0"/>
          </a:p>
        </p:txBody>
      </p:sp>
    </p:spTree>
    <p:extLst>
      <p:ext uri="{BB962C8B-B14F-4D97-AF65-F5344CB8AC3E}">
        <p14:creationId xmlns:p14="http://schemas.microsoft.com/office/powerpoint/2010/main" val="894841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Rectángulo redondeado 4"/>
          <p:cNvSpPr/>
          <p:nvPr/>
        </p:nvSpPr>
        <p:spPr>
          <a:xfrm>
            <a:off x="1436076" y="2259831"/>
            <a:ext cx="2610196" cy="897775"/>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Realidad (DATOS)</a:t>
            </a:r>
            <a:endParaRPr lang="es-ES" dirty="0"/>
          </a:p>
        </p:txBody>
      </p:sp>
      <p:sp>
        <p:nvSpPr>
          <p:cNvPr id="6" name="Rectángulo redondeado 5"/>
          <p:cNvSpPr/>
          <p:nvPr/>
        </p:nvSpPr>
        <p:spPr>
          <a:xfrm>
            <a:off x="3276599" y="3407622"/>
            <a:ext cx="2610196" cy="89777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Entidad</a:t>
            </a:r>
            <a:endParaRPr lang="es-ES" dirty="0"/>
          </a:p>
        </p:txBody>
      </p:sp>
      <p:sp>
        <p:nvSpPr>
          <p:cNvPr id="7" name="Rectángulo redondeado 6"/>
          <p:cNvSpPr/>
          <p:nvPr/>
        </p:nvSpPr>
        <p:spPr>
          <a:xfrm>
            <a:off x="4581697" y="4555413"/>
            <a:ext cx="2610196" cy="897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bg1"/>
                </a:solidFill>
              </a:rPr>
              <a:t>Clase de entidades</a:t>
            </a:r>
            <a:endParaRPr lang="es-ES" dirty="0">
              <a:solidFill>
                <a:schemeClr val="bg1"/>
              </a:solidFill>
            </a:endParaRPr>
          </a:p>
        </p:txBody>
      </p:sp>
      <p:sp>
        <p:nvSpPr>
          <p:cNvPr id="9" name="Rectángulo redondeado 8"/>
          <p:cNvSpPr/>
          <p:nvPr/>
        </p:nvSpPr>
        <p:spPr>
          <a:xfrm>
            <a:off x="6712527" y="5703205"/>
            <a:ext cx="2610196" cy="89777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rgbClr val="002060"/>
                </a:solidFill>
              </a:rPr>
              <a:t>Atributos</a:t>
            </a:r>
            <a:endParaRPr lang="es-ES" dirty="0">
              <a:solidFill>
                <a:srgbClr val="002060"/>
              </a:solidFill>
            </a:endParaRPr>
          </a:p>
        </p:txBody>
      </p:sp>
      <p:sp>
        <p:nvSpPr>
          <p:cNvPr id="10"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dirty="0"/>
              <a:t>Tema 5. Consideraciones de los modelos </a:t>
            </a:r>
            <a:endParaRPr lang="es-ES" sz="3200" b="1" dirty="0"/>
          </a:p>
        </p:txBody>
      </p:sp>
      <p:sp>
        <p:nvSpPr>
          <p:cNvPr id="8" name="CuadroTexto 7"/>
          <p:cNvSpPr txBox="1"/>
          <p:nvPr/>
        </p:nvSpPr>
        <p:spPr>
          <a:xfrm>
            <a:off x="838199" y="1690688"/>
            <a:ext cx="2438399" cy="369332"/>
          </a:xfrm>
          <a:prstGeom prst="rect">
            <a:avLst/>
          </a:prstGeom>
          <a:noFill/>
        </p:spPr>
        <p:txBody>
          <a:bodyPr wrap="square" rtlCol="0">
            <a:spAutoFit/>
          </a:bodyPr>
          <a:lstStyle/>
          <a:p>
            <a:r>
              <a:rPr lang="es-CL" dirty="0"/>
              <a:t>5.1. Conceptos claves </a:t>
            </a:r>
          </a:p>
        </p:txBody>
      </p:sp>
    </p:spTree>
    <p:extLst>
      <p:ext uri="{BB962C8B-B14F-4D97-AF65-F5344CB8AC3E}">
        <p14:creationId xmlns:p14="http://schemas.microsoft.com/office/powerpoint/2010/main" val="1043420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Rectángulo redondeado 5"/>
          <p:cNvSpPr/>
          <p:nvPr/>
        </p:nvSpPr>
        <p:spPr>
          <a:xfrm>
            <a:off x="1279627" y="2720187"/>
            <a:ext cx="2610196" cy="897775"/>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Metadato</a:t>
            </a:r>
            <a:endParaRPr lang="es-ES" dirty="0"/>
          </a:p>
        </p:txBody>
      </p:sp>
      <p:sp>
        <p:nvSpPr>
          <p:cNvPr id="7" name="Rectángulo redondeado 6"/>
          <p:cNvSpPr/>
          <p:nvPr/>
        </p:nvSpPr>
        <p:spPr>
          <a:xfrm>
            <a:off x="4790902" y="2720186"/>
            <a:ext cx="2610196" cy="897775"/>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Ítem de dato</a:t>
            </a:r>
            <a:endParaRPr lang="es-ES" dirty="0"/>
          </a:p>
        </p:txBody>
      </p:sp>
      <p:sp>
        <p:nvSpPr>
          <p:cNvPr id="9" name="Rectángulo redondeado 8"/>
          <p:cNvSpPr/>
          <p:nvPr/>
        </p:nvSpPr>
        <p:spPr>
          <a:xfrm>
            <a:off x="8302177" y="2720185"/>
            <a:ext cx="2610196" cy="897775"/>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Dato agregado</a:t>
            </a:r>
            <a:endParaRPr lang="es-ES" dirty="0"/>
          </a:p>
        </p:txBody>
      </p:sp>
      <p:sp>
        <p:nvSpPr>
          <p:cNvPr id="10"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dirty="0"/>
              <a:t>Tema 5. Consideraciones de los modelos </a:t>
            </a:r>
            <a:endParaRPr lang="es-ES" sz="3200" b="1" dirty="0"/>
          </a:p>
        </p:txBody>
      </p:sp>
      <p:sp>
        <p:nvSpPr>
          <p:cNvPr id="11" name="CuadroTexto 10"/>
          <p:cNvSpPr txBox="1"/>
          <p:nvPr/>
        </p:nvSpPr>
        <p:spPr>
          <a:xfrm>
            <a:off x="838199" y="1690688"/>
            <a:ext cx="2438399" cy="369332"/>
          </a:xfrm>
          <a:prstGeom prst="rect">
            <a:avLst/>
          </a:prstGeom>
          <a:noFill/>
        </p:spPr>
        <p:txBody>
          <a:bodyPr wrap="square" rtlCol="0">
            <a:spAutoFit/>
          </a:bodyPr>
          <a:lstStyle/>
          <a:p>
            <a:r>
              <a:rPr lang="es-CL" dirty="0"/>
              <a:t>5.1. Conceptos claves </a:t>
            </a:r>
          </a:p>
        </p:txBody>
      </p:sp>
    </p:spTree>
    <p:extLst>
      <p:ext uri="{BB962C8B-B14F-4D97-AF65-F5344CB8AC3E}">
        <p14:creationId xmlns:p14="http://schemas.microsoft.com/office/powerpoint/2010/main" val="3721998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419" sz="3200" dirty="0"/>
              <a:t>Tema 1. Modelo de datos jerárquicos </a:t>
            </a:r>
            <a:endParaRPr lang="es-ES" sz="3200" b="1"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CuadroTexto 4"/>
          <p:cNvSpPr txBox="1"/>
          <p:nvPr/>
        </p:nvSpPr>
        <p:spPr>
          <a:xfrm>
            <a:off x="838200" y="2004646"/>
            <a:ext cx="10515600" cy="3108543"/>
          </a:xfrm>
          <a:prstGeom prst="rect">
            <a:avLst/>
          </a:prstGeom>
          <a:noFill/>
        </p:spPr>
        <p:txBody>
          <a:bodyPr wrap="square" rtlCol="0">
            <a:spAutoFit/>
          </a:bodyPr>
          <a:lstStyle/>
          <a:p>
            <a:r>
              <a:rPr lang="es-CL" sz="2800" dirty="0"/>
              <a:t>¿Qué es?</a:t>
            </a:r>
          </a:p>
          <a:p>
            <a:endParaRPr lang="es-CL" dirty="0"/>
          </a:p>
          <a:p>
            <a:r>
              <a:rPr lang="es-CL" dirty="0"/>
              <a:t>Este modelo representa un conjunto de asociaciones entre entidades (segmento o nodo) del tipo 1:1 y del tipo 1:m. </a:t>
            </a:r>
          </a:p>
          <a:p>
            <a:endParaRPr lang="es-CL" dirty="0"/>
          </a:p>
          <a:p>
            <a:r>
              <a:rPr lang="es-CL" sz="2400" dirty="0"/>
              <a:t>¿Qué permite?</a:t>
            </a:r>
          </a:p>
          <a:p>
            <a:endParaRPr lang="es-CL" dirty="0"/>
          </a:p>
          <a:p>
            <a:r>
              <a:rPr lang="es-CL" dirty="0"/>
              <a:t>Son útiles en el caso de aplicaciones que manejan un gran volumen de información y datos muy compartidos, pues permiten crear estructuras estables y de gran rendimiento. </a:t>
            </a:r>
          </a:p>
          <a:p>
            <a:endParaRPr lang="es-CL" dirty="0"/>
          </a:p>
        </p:txBody>
      </p:sp>
    </p:spTree>
    <p:extLst>
      <p:ext uri="{BB962C8B-B14F-4D97-AF65-F5344CB8AC3E}">
        <p14:creationId xmlns:p14="http://schemas.microsoft.com/office/powerpoint/2010/main" val="2709017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Rectángulo redondeado 4"/>
          <p:cNvSpPr/>
          <p:nvPr/>
        </p:nvSpPr>
        <p:spPr>
          <a:xfrm>
            <a:off x="2162907" y="2299862"/>
            <a:ext cx="2610196" cy="897775"/>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Diccionario de datos</a:t>
            </a:r>
            <a:endParaRPr lang="es-ES" dirty="0"/>
          </a:p>
        </p:txBody>
      </p:sp>
      <p:sp>
        <p:nvSpPr>
          <p:cNvPr id="6" name="Rectángulo redondeado 5"/>
          <p:cNvSpPr/>
          <p:nvPr/>
        </p:nvSpPr>
        <p:spPr>
          <a:xfrm>
            <a:off x="6904999" y="2299862"/>
            <a:ext cx="2610196" cy="897775"/>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Metadato</a:t>
            </a:r>
            <a:endParaRPr lang="es-ES" dirty="0"/>
          </a:p>
        </p:txBody>
      </p:sp>
      <p:sp>
        <p:nvSpPr>
          <p:cNvPr id="7" name="Título 1"/>
          <p:cNvSpPr>
            <a:spLocks noGrp="1"/>
          </p:cNvSpPr>
          <p:nvPr>
            <p:ph type="title"/>
          </p:nvPr>
        </p:nvSpPr>
        <p:spPr>
          <a:xfrm>
            <a:off x="838200" y="885632"/>
            <a:ext cx="10515600" cy="805056"/>
          </a:xfrm>
        </p:spPr>
        <p:txBody>
          <a:bodyPr>
            <a:normAutofit/>
          </a:bodyPr>
          <a:lstStyle/>
          <a:p>
            <a:r>
              <a:rPr lang="es-419" sz="3200" dirty="0"/>
              <a:t>Tema 5. Consideraciones de los modelos </a:t>
            </a:r>
            <a:endParaRPr lang="es-ES" sz="3200" b="1" dirty="0"/>
          </a:p>
        </p:txBody>
      </p:sp>
      <p:sp>
        <p:nvSpPr>
          <p:cNvPr id="8" name="Rectángulo 7"/>
          <p:cNvSpPr/>
          <p:nvPr/>
        </p:nvSpPr>
        <p:spPr>
          <a:xfrm>
            <a:off x="691662" y="4841631"/>
            <a:ext cx="10662138" cy="1477108"/>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L" sz="1600" dirty="0">
                <a:solidFill>
                  <a:schemeClr val="bg1"/>
                </a:solidFill>
              </a:rPr>
              <a:t>Dato importante</a:t>
            </a:r>
          </a:p>
          <a:p>
            <a:pPr algn="just"/>
            <a:r>
              <a:rPr lang="es-CL" sz="1600" dirty="0">
                <a:solidFill>
                  <a:schemeClr val="bg1"/>
                </a:solidFill>
              </a:rPr>
              <a:t>El dato (o valor) es la representación simbólica (numérica, alfabética, etc.) de un atributo, describiendo condiciones, hechos, situaciones o valores. Puede ser un número, una letra, un signo ortográfico o cualquier símbolo que represente una cantidad, una medida, una palabra o una descripción. </a:t>
            </a:r>
            <a:endParaRPr lang="es-ES" sz="1600" dirty="0">
              <a:solidFill>
                <a:schemeClr val="bg1"/>
              </a:solidFill>
            </a:endParaRPr>
          </a:p>
          <a:p>
            <a:pPr algn="just"/>
            <a:r>
              <a:rPr lang="es-CL" sz="1600" dirty="0"/>
              <a:t> </a:t>
            </a:r>
          </a:p>
        </p:txBody>
      </p:sp>
    </p:spTree>
    <p:extLst>
      <p:ext uri="{BB962C8B-B14F-4D97-AF65-F5344CB8AC3E}">
        <p14:creationId xmlns:p14="http://schemas.microsoft.com/office/powerpoint/2010/main" val="1189716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9" name="Título 1"/>
          <p:cNvSpPr>
            <a:spLocks noGrp="1"/>
          </p:cNvSpPr>
          <p:nvPr>
            <p:ph type="title"/>
          </p:nvPr>
        </p:nvSpPr>
        <p:spPr>
          <a:xfrm>
            <a:off x="567560" y="1050563"/>
            <a:ext cx="10515600" cy="805056"/>
          </a:xfrm>
        </p:spPr>
        <p:txBody>
          <a:bodyPr>
            <a:normAutofit/>
          </a:bodyPr>
          <a:lstStyle/>
          <a:p>
            <a:r>
              <a:rPr lang="es-419" sz="3000" b="1" dirty="0">
                <a:latin typeface="+mn-lt"/>
              </a:rPr>
              <a:t>Referencias bibliográficas</a:t>
            </a:r>
            <a:endParaRPr lang="es-ES" sz="3000" b="1" dirty="0">
              <a:latin typeface="+mn-lt"/>
            </a:endParaRPr>
          </a:p>
        </p:txBody>
      </p:sp>
      <p:sp>
        <p:nvSpPr>
          <p:cNvPr id="10" name="Rectángulo 9"/>
          <p:cNvSpPr/>
          <p:nvPr/>
        </p:nvSpPr>
        <p:spPr>
          <a:xfrm>
            <a:off x="567560" y="2020550"/>
            <a:ext cx="10335491" cy="1015663"/>
          </a:xfrm>
          <a:prstGeom prst="rect">
            <a:avLst/>
          </a:prstGeom>
        </p:spPr>
        <p:txBody>
          <a:bodyPr wrap="square">
            <a:spAutoFit/>
          </a:bodyPr>
          <a:lstStyle/>
          <a:p>
            <a:r>
              <a:rPr lang="es-CL" sz="2000" dirty="0"/>
              <a:t>Aguirre, A., </a:t>
            </a:r>
            <a:r>
              <a:rPr lang="es-CL" sz="2000" dirty="0" err="1"/>
              <a:t>D’Iorio</a:t>
            </a:r>
            <a:r>
              <a:rPr lang="es-CL" sz="2000" dirty="0"/>
              <a:t>, L., y Vera, M</a:t>
            </a:r>
            <a:r>
              <a:rPr lang="es-ES" sz="2000" dirty="0"/>
              <a:t>. (</a:t>
            </a:r>
            <a:r>
              <a:rPr lang="es-CL" sz="2000" dirty="0"/>
              <a:t>2013</a:t>
            </a:r>
            <a:r>
              <a:rPr lang="es-ES" sz="2000" dirty="0"/>
              <a:t>). </a:t>
            </a:r>
            <a:r>
              <a:rPr lang="es-CL" sz="2000" i="1" dirty="0"/>
              <a:t>Modelado, implementación, optimización y generación de estadísticas de desempeño en una BDOO</a:t>
            </a:r>
            <a:r>
              <a:rPr lang="es-ES" sz="2000" dirty="0"/>
              <a:t>. Recuperado el 28 de junio de 2017, de: http://sedici.unlp.edu.ar/bitstream/handle/10915/27536/Documento_completo.pdf?sequence=1 </a:t>
            </a:r>
            <a:endParaRPr lang="es-ES" sz="2400" dirty="0"/>
          </a:p>
        </p:txBody>
      </p:sp>
    </p:spTree>
    <p:extLst>
      <p:ext uri="{BB962C8B-B14F-4D97-AF65-F5344CB8AC3E}">
        <p14:creationId xmlns:p14="http://schemas.microsoft.com/office/powerpoint/2010/main" val="766757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372303" y="2644170"/>
            <a:ext cx="7819697" cy="1569660"/>
          </a:xfrm>
          <a:prstGeom prst="rect">
            <a:avLst/>
          </a:prstGeom>
          <a:solidFill>
            <a:schemeClr val="accent1">
              <a:lumMod val="50000"/>
            </a:schemeClr>
          </a:solidFill>
        </p:spPr>
        <p:txBody>
          <a:bodyPr wrap="square" rtlCol="0">
            <a:spAutoFit/>
          </a:bodyPr>
          <a:lstStyle/>
          <a:p>
            <a:r>
              <a:rPr lang="es-CL" sz="4800" dirty="0">
                <a:solidFill>
                  <a:schemeClr val="bg1"/>
                </a:solidFill>
              </a:rPr>
              <a:t>¿Qué aprendimos </a:t>
            </a:r>
          </a:p>
          <a:p>
            <a:r>
              <a:rPr lang="es-CL" sz="4800" dirty="0">
                <a:solidFill>
                  <a:schemeClr val="bg1"/>
                </a:solidFill>
              </a:rPr>
              <a:t>en esta clase?</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1649" y="1289580"/>
            <a:ext cx="3267852" cy="49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490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Rectángulo redondeado 5"/>
          <p:cNvSpPr/>
          <p:nvPr/>
        </p:nvSpPr>
        <p:spPr>
          <a:xfrm>
            <a:off x="1090246" y="2555631"/>
            <a:ext cx="2403231" cy="597877"/>
          </a:xfrm>
          <a:prstGeom prst="roundRect">
            <a:avLst/>
          </a:prstGeom>
          <a:solidFill>
            <a:srgbClr val="9242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Departamento </a:t>
            </a:r>
          </a:p>
        </p:txBody>
      </p:sp>
      <p:sp>
        <p:nvSpPr>
          <p:cNvPr id="8" name="Rectángulo redondeado 7"/>
          <p:cNvSpPr/>
          <p:nvPr/>
        </p:nvSpPr>
        <p:spPr>
          <a:xfrm>
            <a:off x="1090246" y="4904731"/>
            <a:ext cx="2403231" cy="5978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Curso </a:t>
            </a:r>
          </a:p>
        </p:txBody>
      </p:sp>
      <p:sp>
        <p:nvSpPr>
          <p:cNvPr id="9" name="Rectángulo redondeado 8"/>
          <p:cNvSpPr/>
          <p:nvPr/>
        </p:nvSpPr>
        <p:spPr>
          <a:xfrm>
            <a:off x="1090246" y="3730181"/>
            <a:ext cx="2403231" cy="597877"/>
          </a:xfrm>
          <a:prstGeom prst="roundRect">
            <a:avLst/>
          </a:prstGeom>
          <a:solidFill>
            <a:srgbClr val="D46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Profesor </a:t>
            </a:r>
          </a:p>
        </p:txBody>
      </p:sp>
      <p:sp>
        <p:nvSpPr>
          <p:cNvPr id="10" name="Rectángulo redondeado 9"/>
          <p:cNvSpPr/>
          <p:nvPr/>
        </p:nvSpPr>
        <p:spPr>
          <a:xfrm>
            <a:off x="7514493" y="2046094"/>
            <a:ext cx="1887415" cy="597877"/>
          </a:xfrm>
          <a:prstGeom prst="roundRect">
            <a:avLst/>
          </a:prstGeom>
          <a:solidFill>
            <a:srgbClr val="9242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Departamento 1</a:t>
            </a:r>
          </a:p>
        </p:txBody>
      </p:sp>
      <p:sp>
        <p:nvSpPr>
          <p:cNvPr id="11" name="Rectángulo redondeado 10"/>
          <p:cNvSpPr/>
          <p:nvPr/>
        </p:nvSpPr>
        <p:spPr>
          <a:xfrm>
            <a:off x="5495486" y="3387861"/>
            <a:ext cx="1418493" cy="583751"/>
          </a:xfrm>
          <a:prstGeom prst="roundRect">
            <a:avLst/>
          </a:prstGeom>
          <a:solidFill>
            <a:srgbClr val="D46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Profesor 1</a:t>
            </a:r>
          </a:p>
        </p:txBody>
      </p:sp>
      <p:sp>
        <p:nvSpPr>
          <p:cNvPr id="12" name="Rectángulo redondeado 11"/>
          <p:cNvSpPr/>
          <p:nvPr/>
        </p:nvSpPr>
        <p:spPr>
          <a:xfrm>
            <a:off x="7744956" y="3367697"/>
            <a:ext cx="1418493" cy="583751"/>
          </a:xfrm>
          <a:prstGeom prst="roundRect">
            <a:avLst/>
          </a:prstGeom>
          <a:solidFill>
            <a:srgbClr val="D46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Profesor 2</a:t>
            </a:r>
          </a:p>
        </p:txBody>
      </p:sp>
      <p:sp>
        <p:nvSpPr>
          <p:cNvPr id="13" name="Rectángulo redondeado 12"/>
          <p:cNvSpPr/>
          <p:nvPr/>
        </p:nvSpPr>
        <p:spPr>
          <a:xfrm>
            <a:off x="9729222" y="3339093"/>
            <a:ext cx="1418493" cy="583751"/>
          </a:xfrm>
          <a:prstGeom prst="roundRect">
            <a:avLst/>
          </a:prstGeom>
          <a:solidFill>
            <a:srgbClr val="D46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Profesor 3</a:t>
            </a:r>
          </a:p>
        </p:txBody>
      </p:sp>
      <p:sp>
        <p:nvSpPr>
          <p:cNvPr id="14" name="Rectángulo redondeado 13"/>
          <p:cNvSpPr/>
          <p:nvPr/>
        </p:nvSpPr>
        <p:spPr>
          <a:xfrm>
            <a:off x="4112376" y="4891467"/>
            <a:ext cx="1418493" cy="58375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Curso 1</a:t>
            </a:r>
          </a:p>
        </p:txBody>
      </p:sp>
      <p:sp>
        <p:nvSpPr>
          <p:cNvPr id="15" name="Rectángulo redondeado 14"/>
          <p:cNvSpPr/>
          <p:nvPr/>
        </p:nvSpPr>
        <p:spPr>
          <a:xfrm>
            <a:off x="9729222" y="4918857"/>
            <a:ext cx="1418493" cy="58375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Curso 4 </a:t>
            </a:r>
          </a:p>
        </p:txBody>
      </p:sp>
      <p:sp>
        <p:nvSpPr>
          <p:cNvPr id="16" name="Rectángulo redondeado 15"/>
          <p:cNvSpPr/>
          <p:nvPr/>
        </p:nvSpPr>
        <p:spPr>
          <a:xfrm>
            <a:off x="7744956" y="4904731"/>
            <a:ext cx="1418493" cy="58375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Curso 3</a:t>
            </a:r>
          </a:p>
        </p:txBody>
      </p:sp>
      <p:sp>
        <p:nvSpPr>
          <p:cNvPr id="17" name="Rectángulo redondeado 16"/>
          <p:cNvSpPr/>
          <p:nvPr/>
        </p:nvSpPr>
        <p:spPr>
          <a:xfrm>
            <a:off x="5967294" y="4891468"/>
            <a:ext cx="1418493" cy="58375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Curso 2</a:t>
            </a:r>
          </a:p>
        </p:txBody>
      </p:sp>
      <p:cxnSp>
        <p:nvCxnSpPr>
          <p:cNvPr id="21" name="Conector angular 20"/>
          <p:cNvCxnSpPr/>
          <p:nvPr/>
        </p:nvCxnSpPr>
        <p:spPr>
          <a:xfrm rot="16200000" flipH="1">
            <a:off x="9282663" y="1831540"/>
            <a:ext cx="355406" cy="198026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flipH="1">
            <a:off x="6204732" y="2999377"/>
            <a:ext cx="22494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28"/>
          <p:cNvCxnSpPr>
            <a:endCxn id="11" idx="0"/>
          </p:cNvCxnSpPr>
          <p:nvPr/>
        </p:nvCxnSpPr>
        <p:spPr>
          <a:xfrm>
            <a:off x="6204732" y="2989296"/>
            <a:ext cx="1" cy="3985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a:off x="8464778" y="2999377"/>
            <a:ext cx="1" cy="36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p:cNvCxnSpPr>
            <a:endCxn id="13" idx="0"/>
          </p:cNvCxnSpPr>
          <p:nvPr/>
        </p:nvCxnSpPr>
        <p:spPr>
          <a:xfrm>
            <a:off x="10438468" y="2999377"/>
            <a:ext cx="1" cy="339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p:cNvCxnSpPr>
            <a:stCxn id="11" idx="2"/>
          </p:cNvCxnSpPr>
          <p:nvPr/>
        </p:nvCxnSpPr>
        <p:spPr>
          <a:xfrm flipH="1">
            <a:off x="6204732" y="3971612"/>
            <a:ext cx="1" cy="356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flipH="1">
            <a:off x="5352288" y="4328058"/>
            <a:ext cx="852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6204732" y="4328058"/>
            <a:ext cx="6227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a:off x="5352288" y="4328058"/>
            <a:ext cx="0" cy="576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a:off x="6827520" y="4328058"/>
            <a:ext cx="0" cy="590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ector recto 50"/>
          <p:cNvCxnSpPr>
            <a:stCxn id="12" idx="2"/>
            <a:endCxn id="16" idx="0"/>
          </p:cNvCxnSpPr>
          <p:nvPr/>
        </p:nvCxnSpPr>
        <p:spPr>
          <a:xfrm>
            <a:off x="8454203" y="3951448"/>
            <a:ext cx="0" cy="953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ector recto 52"/>
          <p:cNvCxnSpPr>
            <a:stCxn id="13" idx="2"/>
          </p:cNvCxnSpPr>
          <p:nvPr/>
        </p:nvCxnSpPr>
        <p:spPr>
          <a:xfrm flipH="1">
            <a:off x="10438468" y="3922844"/>
            <a:ext cx="1" cy="1124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a:stCxn id="6" idx="2"/>
            <a:endCxn id="9" idx="0"/>
          </p:cNvCxnSpPr>
          <p:nvPr/>
        </p:nvCxnSpPr>
        <p:spPr>
          <a:xfrm>
            <a:off x="2291862" y="3153508"/>
            <a:ext cx="0" cy="576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p:cNvCxnSpPr>
            <a:stCxn id="9" idx="2"/>
            <a:endCxn id="8" idx="0"/>
          </p:cNvCxnSpPr>
          <p:nvPr/>
        </p:nvCxnSpPr>
        <p:spPr>
          <a:xfrm>
            <a:off x="2291862" y="4328058"/>
            <a:ext cx="0" cy="576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uadroTexto 59"/>
          <p:cNvSpPr txBox="1"/>
          <p:nvPr/>
        </p:nvSpPr>
        <p:spPr>
          <a:xfrm>
            <a:off x="1267968" y="1975097"/>
            <a:ext cx="2097024" cy="369332"/>
          </a:xfrm>
          <a:prstGeom prst="rect">
            <a:avLst/>
          </a:prstGeom>
          <a:noFill/>
        </p:spPr>
        <p:txBody>
          <a:bodyPr wrap="square" rtlCol="0">
            <a:spAutoFit/>
          </a:bodyPr>
          <a:lstStyle/>
          <a:p>
            <a:r>
              <a:rPr lang="es-CL" dirty="0"/>
              <a:t>Estructura lógica</a:t>
            </a:r>
          </a:p>
        </p:txBody>
      </p:sp>
      <p:sp>
        <p:nvSpPr>
          <p:cNvPr id="61" name="CuadroTexto 60"/>
          <p:cNvSpPr txBox="1"/>
          <p:nvPr/>
        </p:nvSpPr>
        <p:spPr>
          <a:xfrm>
            <a:off x="7329468" y="5752046"/>
            <a:ext cx="2789892" cy="369332"/>
          </a:xfrm>
          <a:prstGeom prst="rect">
            <a:avLst/>
          </a:prstGeom>
          <a:noFill/>
        </p:spPr>
        <p:txBody>
          <a:bodyPr wrap="square" rtlCol="0">
            <a:spAutoFit/>
          </a:bodyPr>
          <a:lstStyle/>
          <a:p>
            <a:r>
              <a:rPr lang="es-CL" dirty="0"/>
              <a:t>Ejemplo de base de datos </a:t>
            </a:r>
          </a:p>
        </p:txBody>
      </p:sp>
      <p:sp>
        <p:nvSpPr>
          <p:cNvPr id="63" name="Título 1"/>
          <p:cNvSpPr>
            <a:spLocks noGrp="1"/>
          </p:cNvSpPr>
          <p:nvPr>
            <p:ph type="title"/>
          </p:nvPr>
        </p:nvSpPr>
        <p:spPr>
          <a:xfrm>
            <a:off x="838200" y="885632"/>
            <a:ext cx="10515600" cy="805056"/>
          </a:xfrm>
        </p:spPr>
        <p:txBody>
          <a:bodyPr>
            <a:normAutofit/>
          </a:bodyPr>
          <a:lstStyle/>
          <a:p>
            <a:r>
              <a:rPr lang="es-419" sz="3200" dirty="0"/>
              <a:t>Tema 1. Modelo de datos jerárquicos </a:t>
            </a:r>
            <a:endParaRPr lang="es-ES" sz="3200" b="1" dirty="0"/>
          </a:p>
        </p:txBody>
      </p:sp>
    </p:spTree>
    <p:extLst>
      <p:ext uri="{BB962C8B-B14F-4D97-AF65-F5344CB8AC3E}">
        <p14:creationId xmlns:p14="http://schemas.microsoft.com/office/powerpoint/2010/main" val="184335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dirty="0"/>
              <a:t>Tema 1. Modelo de datos jerárquicos </a:t>
            </a:r>
            <a:endParaRPr lang="es-ES" sz="3200" b="1" dirty="0"/>
          </a:p>
        </p:txBody>
      </p:sp>
      <p:sp>
        <p:nvSpPr>
          <p:cNvPr id="9" name="CuadroTexto 8"/>
          <p:cNvSpPr txBox="1"/>
          <p:nvPr/>
        </p:nvSpPr>
        <p:spPr>
          <a:xfrm>
            <a:off x="838200" y="1777730"/>
            <a:ext cx="9360876" cy="646331"/>
          </a:xfrm>
          <a:prstGeom prst="rect">
            <a:avLst/>
          </a:prstGeom>
          <a:noFill/>
        </p:spPr>
        <p:txBody>
          <a:bodyPr wrap="square" rtlCol="0">
            <a:spAutoFit/>
          </a:bodyPr>
          <a:lstStyle/>
          <a:p>
            <a:r>
              <a:rPr lang="es-CL" dirty="0"/>
              <a:t>En función de su situación en el árbol y de sus características, las entidades y segmentos pueden denominarse como: </a:t>
            </a:r>
          </a:p>
        </p:txBody>
      </p:sp>
      <p:grpSp>
        <p:nvGrpSpPr>
          <p:cNvPr id="5" name="Grupo 4"/>
          <p:cNvGrpSpPr/>
          <p:nvPr/>
        </p:nvGrpSpPr>
        <p:grpSpPr>
          <a:xfrm>
            <a:off x="838200" y="2754923"/>
            <a:ext cx="2730013" cy="949570"/>
            <a:chOff x="838200" y="2754923"/>
            <a:chExt cx="2730013" cy="949570"/>
          </a:xfrm>
        </p:grpSpPr>
        <p:sp>
          <p:nvSpPr>
            <p:cNvPr id="10" name="Rectángulo 9"/>
            <p:cNvSpPr/>
            <p:nvPr/>
          </p:nvSpPr>
          <p:spPr>
            <a:xfrm>
              <a:off x="838200" y="2895601"/>
              <a:ext cx="2603990" cy="808892"/>
            </a:xfrm>
            <a:prstGeom prst="rect">
              <a:avLst/>
            </a:prstGeom>
            <a:solidFill>
              <a:srgbClr val="D4611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dirty="0"/>
                <a:t>Segmento padre</a:t>
              </a:r>
            </a:p>
          </p:txBody>
        </p:sp>
        <p:sp>
          <p:nvSpPr>
            <p:cNvPr id="13" name="Elipse 12"/>
            <p:cNvSpPr/>
            <p:nvPr/>
          </p:nvSpPr>
          <p:spPr>
            <a:xfrm>
              <a:off x="3064121" y="2754923"/>
              <a:ext cx="504092" cy="492369"/>
            </a:xfrm>
            <a:prstGeom prst="ellipse">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1</a:t>
              </a:r>
            </a:p>
          </p:txBody>
        </p:sp>
      </p:grpSp>
      <p:grpSp>
        <p:nvGrpSpPr>
          <p:cNvPr id="2" name="Grupo 1"/>
          <p:cNvGrpSpPr/>
          <p:nvPr/>
        </p:nvGrpSpPr>
        <p:grpSpPr>
          <a:xfrm>
            <a:off x="4233130" y="2754922"/>
            <a:ext cx="2778370" cy="949571"/>
            <a:chOff x="4361295" y="2754922"/>
            <a:chExt cx="2778370" cy="949571"/>
          </a:xfrm>
        </p:grpSpPr>
        <p:sp>
          <p:nvSpPr>
            <p:cNvPr id="12" name="Rectángulo 11"/>
            <p:cNvSpPr/>
            <p:nvPr/>
          </p:nvSpPr>
          <p:spPr>
            <a:xfrm>
              <a:off x="4361295" y="2895601"/>
              <a:ext cx="2602800" cy="808892"/>
            </a:xfrm>
            <a:prstGeom prst="rect">
              <a:avLst/>
            </a:prstGeom>
            <a:solidFill>
              <a:srgbClr val="FFC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L" dirty="0">
                  <a:solidFill>
                    <a:srgbClr val="92420C"/>
                  </a:solidFill>
                </a:rPr>
                <a:t>Segmento hijo</a:t>
              </a:r>
            </a:p>
          </p:txBody>
        </p:sp>
        <p:sp>
          <p:nvSpPr>
            <p:cNvPr id="14" name="Elipse 13"/>
            <p:cNvSpPr/>
            <p:nvPr/>
          </p:nvSpPr>
          <p:spPr>
            <a:xfrm>
              <a:off x="6635573" y="2754922"/>
              <a:ext cx="504092" cy="492369"/>
            </a:xfrm>
            <a:prstGeom prst="ellipse">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a:t>
              </a:r>
            </a:p>
          </p:txBody>
        </p:sp>
      </p:grpSp>
      <p:grpSp>
        <p:nvGrpSpPr>
          <p:cNvPr id="3" name="Grupo 2"/>
          <p:cNvGrpSpPr/>
          <p:nvPr/>
        </p:nvGrpSpPr>
        <p:grpSpPr>
          <a:xfrm>
            <a:off x="7604225" y="2754921"/>
            <a:ext cx="2794795" cy="949572"/>
            <a:chOff x="7604225" y="2754921"/>
            <a:chExt cx="2794795" cy="949572"/>
          </a:xfrm>
        </p:grpSpPr>
        <p:sp>
          <p:nvSpPr>
            <p:cNvPr id="11" name="Rectángulo 10"/>
            <p:cNvSpPr/>
            <p:nvPr/>
          </p:nvSpPr>
          <p:spPr>
            <a:xfrm>
              <a:off x="7604225" y="2895601"/>
              <a:ext cx="2602800" cy="808892"/>
            </a:xfrm>
            <a:prstGeom prst="rect">
              <a:avLst/>
            </a:prstGeom>
            <a:solidFill>
              <a:srgbClr val="92420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L" dirty="0"/>
                <a:t>Segmento raíz </a:t>
              </a:r>
            </a:p>
          </p:txBody>
        </p:sp>
        <p:sp>
          <p:nvSpPr>
            <p:cNvPr id="15" name="Elipse 14"/>
            <p:cNvSpPr/>
            <p:nvPr/>
          </p:nvSpPr>
          <p:spPr>
            <a:xfrm>
              <a:off x="9894928" y="2754921"/>
              <a:ext cx="504092" cy="492369"/>
            </a:xfrm>
            <a:prstGeom prst="ellipse">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3</a:t>
              </a:r>
            </a:p>
          </p:txBody>
        </p:sp>
      </p:grpSp>
    </p:spTree>
    <p:extLst>
      <p:ext uri="{BB962C8B-B14F-4D97-AF65-F5344CB8AC3E}">
        <p14:creationId xmlns:p14="http://schemas.microsoft.com/office/powerpoint/2010/main" val="331808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pic>
        <p:nvPicPr>
          <p:cNvPr id="3" name="Imagen 2"/>
          <p:cNvPicPr>
            <a:picLocks noChangeAspect="1"/>
          </p:cNvPicPr>
          <p:nvPr/>
        </p:nvPicPr>
        <p:blipFill>
          <a:blip r:embed="rId4"/>
          <a:stretch>
            <a:fillRect/>
          </a:stretch>
        </p:blipFill>
        <p:spPr>
          <a:xfrm>
            <a:off x="3581400" y="2407479"/>
            <a:ext cx="6068536" cy="3695007"/>
          </a:xfrm>
          <a:prstGeom prst="rect">
            <a:avLst/>
          </a:prstGeom>
        </p:spPr>
      </p:pic>
      <p:sp>
        <p:nvSpPr>
          <p:cNvPr id="7"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dirty="0"/>
              <a:t>Tema 1. Modelo de datos jerárquicos </a:t>
            </a:r>
            <a:endParaRPr lang="es-ES" sz="3200" b="1" dirty="0"/>
          </a:p>
        </p:txBody>
      </p:sp>
      <p:sp>
        <p:nvSpPr>
          <p:cNvPr id="6" name="Rectángulo 5"/>
          <p:cNvSpPr/>
          <p:nvPr/>
        </p:nvSpPr>
        <p:spPr>
          <a:xfrm>
            <a:off x="584145" y="1738726"/>
            <a:ext cx="3288323" cy="808892"/>
          </a:xfrm>
          <a:prstGeom prst="rect">
            <a:avLst/>
          </a:prstGeom>
          <a:solidFill>
            <a:srgbClr val="D461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dirty="0"/>
              <a:t>Segmento padre</a:t>
            </a:r>
          </a:p>
        </p:txBody>
      </p:sp>
      <p:sp>
        <p:nvSpPr>
          <p:cNvPr id="8" name="Elipse 7"/>
          <p:cNvSpPr/>
          <p:nvPr/>
        </p:nvSpPr>
        <p:spPr>
          <a:xfrm>
            <a:off x="3535430" y="1602423"/>
            <a:ext cx="504092" cy="492369"/>
          </a:xfrm>
          <a:prstGeom prst="ellipse">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1</a:t>
            </a:r>
          </a:p>
        </p:txBody>
      </p:sp>
      <p:sp>
        <p:nvSpPr>
          <p:cNvPr id="9" name="Rectángulo 8"/>
          <p:cNvSpPr/>
          <p:nvPr/>
        </p:nvSpPr>
        <p:spPr>
          <a:xfrm>
            <a:off x="3101834" y="3998153"/>
            <a:ext cx="959132" cy="417402"/>
          </a:xfrm>
          <a:prstGeom prst="rect">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L" sz="1600" dirty="0">
                <a:solidFill>
                  <a:srgbClr val="92420C"/>
                </a:solidFill>
              </a:rPr>
              <a:t>Hijo</a:t>
            </a:r>
          </a:p>
        </p:txBody>
      </p:sp>
      <p:sp>
        <p:nvSpPr>
          <p:cNvPr id="10" name="Rectángulo 9"/>
          <p:cNvSpPr/>
          <p:nvPr/>
        </p:nvSpPr>
        <p:spPr>
          <a:xfrm>
            <a:off x="8889024" y="2722806"/>
            <a:ext cx="959132" cy="417402"/>
          </a:xfrm>
          <a:prstGeom prst="rect">
            <a:avLst/>
          </a:prstGeom>
          <a:solidFill>
            <a:srgbClr val="D4611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L" sz="1600" dirty="0"/>
              <a:t>Padre</a:t>
            </a:r>
          </a:p>
        </p:txBody>
      </p:sp>
      <p:sp>
        <p:nvSpPr>
          <p:cNvPr id="11" name="Rectángulo 10"/>
          <p:cNvSpPr/>
          <p:nvPr/>
        </p:nvSpPr>
        <p:spPr>
          <a:xfrm>
            <a:off x="8851229" y="3998153"/>
            <a:ext cx="959132" cy="417402"/>
          </a:xfrm>
          <a:prstGeom prst="rect">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L" sz="1600" dirty="0">
                <a:solidFill>
                  <a:srgbClr val="92420C"/>
                </a:solidFill>
              </a:rPr>
              <a:t>Hijo</a:t>
            </a:r>
          </a:p>
        </p:txBody>
      </p:sp>
      <p:sp>
        <p:nvSpPr>
          <p:cNvPr id="12" name="Rectángulo 11"/>
          <p:cNvSpPr/>
          <p:nvPr/>
        </p:nvSpPr>
        <p:spPr>
          <a:xfrm>
            <a:off x="8851229" y="4666380"/>
            <a:ext cx="959132" cy="417402"/>
          </a:xfrm>
          <a:prstGeom prst="rect">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L" sz="1600" dirty="0">
                <a:solidFill>
                  <a:srgbClr val="92420C"/>
                </a:solidFill>
              </a:rPr>
              <a:t>Hijo</a:t>
            </a:r>
          </a:p>
        </p:txBody>
      </p:sp>
    </p:spTree>
    <p:extLst>
      <p:ext uri="{BB962C8B-B14F-4D97-AF65-F5344CB8AC3E}">
        <p14:creationId xmlns:p14="http://schemas.microsoft.com/office/powerpoint/2010/main" val="1192358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pic>
        <p:nvPicPr>
          <p:cNvPr id="5" name="Imagen 4"/>
          <p:cNvPicPr>
            <a:picLocks noChangeAspect="1"/>
          </p:cNvPicPr>
          <p:nvPr/>
        </p:nvPicPr>
        <p:blipFill>
          <a:blip r:embed="rId4"/>
          <a:stretch>
            <a:fillRect/>
          </a:stretch>
        </p:blipFill>
        <p:spPr>
          <a:xfrm>
            <a:off x="4247390" y="2310938"/>
            <a:ext cx="5082383" cy="3699770"/>
          </a:xfrm>
          <a:prstGeom prst="rect">
            <a:avLst/>
          </a:prstGeom>
        </p:spPr>
      </p:pic>
      <p:sp>
        <p:nvSpPr>
          <p:cNvPr id="7"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dirty="0"/>
              <a:t>Tema 1. Modelo de datos jerárquicos </a:t>
            </a:r>
            <a:endParaRPr lang="es-ES" sz="3200" b="1" dirty="0"/>
          </a:p>
        </p:txBody>
      </p:sp>
      <p:sp>
        <p:nvSpPr>
          <p:cNvPr id="8" name="Rectángulo 7"/>
          <p:cNvSpPr/>
          <p:nvPr/>
        </p:nvSpPr>
        <p:spPr>
          <a:xfrm>
            <a:off x="959067" y="1690688"/>
            <a:ext cx="3288323" cy="808892"/>
          </a:xfrm>
          <a:prstGeom prst="rect">
            <a:avLst/>
          </a:prstGeom>
          <a:solidFill>
            <a:srgbClr val="FFC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L" dirty="0">
                <a:solidFill>
                  <a:srgbClr val="92420C"/>
                </a:solidFill>
              </a:rPr>
              <a:t>Segmento hijo</a:t>
            </a:r>
          </a:p>
        </p:txBody>
      </p:sp>
      <p:sp>
        <p:nvSpPr>
          <p:cNvPr id="9" name="Elipse 8"/>
          <p:cNvSpPr/>
          <p:nvPr/>
        </p:nvSpPr>
        <p:spPr>
          <a:xfrm>
            <a:off x="3910352" y="1505882"/>
            <a:ext cx="504092" cy="492369"/>
          </a:xfrm>
          <a:prstGeom prst="ellipse">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a:t>
            </a:r>
          </a:p>
        </p:txBody>
      </p:sp>
      <p:sp>
        <p:nvSpPr>
          <p:cNvPr id="10" name="Rectángulo 9"/>
          <p:cNvSpPr/>
          <p:nvPr/>
        </p:nvSpPr>
        <p:spPr>
          <a:xfrm>
            <a:off x="4032830" y="5305623"/>
            <a:ext cx="959132" cy="417402"/>
          </a:xfrm>
          <a:prstGeom prst="rect">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L" sz="1600" dirty="0">
                <a:solidFill>
                  <a:srgbClr val="92420C"/>
                </a:solidFill>
              </a:rPr>
              <a:t>Hijo</a:t>
            </a:r>
          </a:p>
        </p:txBody>
      </p:sp>
      <p:sp>
        <p:nvSpPr>
          <p:cNvPr id="11" name="Rectángulo 10"/>
          <p:cNvSpPr/>
          <p:nvPr/>
        </p:nvSpPr>
        <p:spPr>
          <a:xfrm>
            <a:off x="7932208" y="5305623"/>
            <a:ext cx="959132" cy="417402"/>
          </a:xfrm>
          <a:prstGeom prst="rect">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L" sz="1600" dirty="0"/>
              <a:t>Hijo</a:t>
            </a:r>
          </a:p>
        </p:txBody>
      </p:sp>
      <p:sp>
        <p:nvSpPr>
          <p:cNvPr id="12" name="Rectángulo 11"/>
          <p:cNvSpPr/>
          <p:nvPr/>
        </p:nvSpPr>
        <p:spPr>
          <a:xfrm>
            <a:off x="4247390" y="3952122"/>
            <a:ext cx="959132" cy="417402"/>
          </a:xfrm>
          <a:prstGeom prst="rect">
            <a:avLst/>
          </a:prstGeom>
          <a:solidFill>
            <a:srgbClr val="D4611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L" sz="1600" dirty="0"/>
              <a:t>Padre</a:t>
            </a:r>
          </a:p>
        </p:txBody>
      </p:sp>
    </p:spTree>
    <p:extLst>
      <p:ext uri="{BB962C8B-B14F-4D97-AF65-F5344CB8AC3E}">
        <p14:creationId xmlns:p14="http://schemas.microsoft.com/office/powerpoint/2010/main" val="1243577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pic>
        <p:nvPicPr>
          <p:cNvPr id="5" name="Imagen 4"/>
          <p:cNvPicPr>
            <a:picLocks noChangeAspect="1"/>
          </p:cNvPicPr>
          <p:nvPr/>
        </p:nvPicPr>
        <p:blipFill>
          <a:blip r:embed="rId4"/>
          <a:stretch>
            <a:fillRect/>
          </a:stretch>
        </p:blipFill>
        <p:spPr>
          <a:xfrm>
            <a:off x="4144603" y="2343638"/>
            <a:ext cx="5597062" cy="3791558"/>
          </a:xfrm>
          <a:prstGeom prst="rect">
            <a:avLst/>
          </a:prstGeom>
        </p:spPr>
      </p:pic>
      <p:sp>
        <p:nvSpPr>
          <p:cNvPr id="7" name="Título 1"/>
          <p:cNvSpPr>
            <a:spLocks noGrp="1"/>
          </p:cNvSpPr>
          <p:nvPr>
            <p:ph type="title"/>
          </p:nvPr>
        </p:nvSpPr>
        <p:spPr>
          <a:xfrm>
            <a:off x="838200" y="885632"/>
            <a:ext cx="10515600" cy="805056"/>
          </a:xfrm>
        </p:spPr>
        <p:txBody>
          <a:bodyPr>
            <a:normAutofit/>
          </a:bodyPr>
          <a:lstStyle/>
          <a:p>
            <a:r>
              <a:rPr lang="es-419" sz="3200" dirty="0"/>
              <a:t>Tema 1. Modelo de datos jerárquicos </a:t>
            </a:r>
            <a:endParaRPr lang="es-ES" sz="3200" b="1" dirty="0"/>
          </a:p>
        </p:txBody>
      </p:sp>
      <p:sp>
        <p:nvSpPr>
          <p:cNvPr id="8" name="Rectángulo 7"/>
          <p:cNvSpPr/>
          <p:nvPr/>
        </p:nvSpPr>
        <p:spPr>
          <a:xfrm>
            <a:off x="1014047" y="1773894"/>
            <a:ext cx="3288323" cy="808892"/>
          </a:xfrm>
          <a:prstGeom prst="rect">
            <a:avLst/>
          </a:prstGeom>
          <a:solidFill>
            <a:srgbClr val="92420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L" dirty="0"/>
              <a:t>Segmento raíz </a:t>
            </a:r>
          </a:p>
        </p:txBody>
      </p:sp>
      <p:sp>
        <p:nvSpPr>
          <p:cNvPr id="9" name="Elipse 8"/>
          <p:cNvSpPr/>
          <p:nvPr/>
        </p:nvSpPr>
        <p:spPr>
          <a:xfrm>
            <a:off x="3965332" y="1538582"/>
            <a:ext cx="504092" cy="492369"/>
          </a:xfrm>
          <a:prstGeom prst="ellipse">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3</a:t>
            </a:r>
          </a:p>
        </p:txBody>
      </p:sp>
      <p:sp>
        <p:nvSpPr>
          <p:cNvPr id="10" name="Rectángulo 9"/>
          <p:cNvSpPr/>
          <p:nvPr/>
        </p:nvSpPr>
        <p:spPr>
          <a:xfrm>
            <a:off x="9003018" y="2718834"/>
            <a:ext cx="959132" cy="417402"/>
          </a:xfrm>
          <a:prstGeom prst="rect">
            <a:avLst/>
          </a:prstGeom>
          <a:solidFill>
            <a:srgbClr val="92420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L" sz="1600" dirty="0"/>
              <a:t>Raíz</a:t>
            </a:r>
          </a:p>
        </p:txBody>
      </p:sp>
    </p:spTree>
    <p:extLst>
      <p:ext uri="{BB962C8B-B14F-4D97-AF65-F5344CB8AC3E}">
        <p14:creationId xmlns:p14="http://schemas.microsoft.com/office/powerpoint/2010/main" val="130281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Título 1"/>
          <p:cNvSpPr>
            <a:spLocks noGrp="1"/>
          </p:cNvSpPr>
          <p:nvPr>
            <p:ph type="title"/>
          </p:nvPr>
        </p:nvSpPr>
        <p:spPr>
          <a:xfrm>
            <a:off x="838200" y="885632"/>
            <a:ext cx="10515600" cy="805056"/>
          </a:xfrm>
        </p:spPr>
        <p:txBody>
          <a:bodyPr>
            <a:normAutofit/>
          </a:bodyPr>
          <a:lstStyle/>
          <a:p>
            <a:r>
              <a:rPr lang="es-419" sz="3200" dirty="0"/>
              <a:t>Tema 1. Modelo de datos jerárquicos </a:t>
            </a:r>
            <a:endParaRPr lang="es-ES" sz="3200" b="1" dirty="0"/>
          </a:p>
        </p:txBody>
      </p:sp>
      <p:sp>
        <p:nvSpPr>
          <p:cNvPr id="5" name="Rectángulo 4"/>
          <p:cNvSpPr/>
          <p:nvPr/>
        </p:nvSpPr>
        <p:spPr>
          <a:xfrm>
            <a:off x="2696308" y="2110154"/>
            <a:ext cx="7045569" cy="77372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¿Qué generan las entidades o segmentos?</a:t>
            </a:r>
          </a:p>
        </p:txBody>
      </p:sp>
      <p:cxnSp>
        <p:nvCxnSpPr>
          <p:cNvPr id="9" name="Conector recto de flecha 8"/>
          <p:cNvCxnSpPr>
            <a:stCxn id="5" idx="2"/>
          </p:cNvCxnSpPr>
          <p:nvPr/>
        </p:nvCxnSpPr>
        <p:spPr>
          <a:xfrm flipH="1">
            <a:off x="3974123" y="2883877"/>
            <a:ext cx="2244970" cy="679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a:stCxn id="5" idx="2"/>
          </p:cNvCxnSpPr>
          <p:nvPr/>
        </p:nvCxnSpPr>
        <p:spPr>
          <a:xfrm>
            <a:off x="6219093" y="2883877"/>
            <a:ext cx="1600199" cy="668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1195754" y="3657600"/>
            <a:ext cx="4278923" cy="77372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2">
                    <a:lumMod val="50000"/>
                  </a:schemeClr>
                </a:solidFill>
              </a:rPr>
              <a:t>Ocurrencia </a:t>
            </a:r>
          </a:p>
        </p:txBody>
      </p:sp>
      <p:sp>
        <p:nvSpPr>
          <p:cNvPr id="13" name="Rectángulo 12"/>
          <p:cNvSpPr/>
          <p:nvPr/>
        </p:nvSpPr>
        <p:spPr>
          <a:xfrm>
            <a:off x="6594231" y="3716215"/>
            <a:ext cx="4278923" cy="77372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2">
                    <a:lumMod val="50000"/>
                  </a:schemeClr>
                </a:solidFill>
              </a:rPr>
              <a:t>Registro</a:t>
            </a:r>
          </a:p>
        </p:txBody>
      </p:sp>
    </p:spTree>
    <p:extLst>
      <p:ext uri="{BB962C8B-B14F-4D97-AF65-F5344CB8AC3E}">
        <p14:creationId xmlns:p14="http://schemas.microsoft.com/office/powerpoint/2010/main" val="211260213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96708DD91543546AD12204098C89772" ma:contentTypeVersion="6" ma:contentTypeDescription="Crear nuevo documento." ma:contentTypeScope="" ma:versionID="d089fe28a85e2dabd80ff7e3a4bd6295">
  <xsd:schema xmlns:xsd="http://www.w3.org/2001/XMLSchema" xmlns:xs="http://www.w3.org/2001/XMLSchema" xmlns:p="http://schemas.microsoft.com/office/2006/metadata/properties" xmlns:ns2="a150fe00-1c53-46dc-80fb-b2dbdb01b085" targetNamespace="http://schemas.microsoft.com/office/2006/metadata/properties" ma:root="true" ma:fieldsID="a84bb8936301433f857d1fe2e5f94ee9" ns2:_="">
    <xsd:import namespace="a150fe00-1c53-46dc-80fb-b2dbdb01b085"/>
    <xsd:element name="properties">
      <xsd:complexType>
        <xsd:sequence>
          <xsd:element name="documentManagement">
            <xsd:complexType>
              <xsd:all>
                <xsd:element ref="ns2:Estado" minOccurs="0"/>
                <xsd:element ref="ns2:Asignado_x0020_a" minOccurs="0"/>
                <xsd:element ref="ns2:Fecha_x0020_de_x0020_Vencimient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50fe00-1c53-46dc-80fb-b2dbdb01b085" elementFormDefault="qualified">
    <xsd:import namespace="http://schemas.microsoft.com/office/2006/documentManagement/types"/>
    <xsd:import namespace="http://schemas.microsoft.com/office/infopath/2007/PartnerControls"/>
    <xsd:element name="Estado" ma:index="8" nillable="true" ma:displayName="Estado" ma:default="En Desarrollo" ma:format="Dropdown" ma:internalName="Estado">
      <xsd:simpleType>
        <xsd:restriction base="dms:Choice">
          <xsd:enumeration value="En Desarrollo"/>
          <xsd:enumeration value="En Edición"/>
          <xsd:enumeration value="Edición OK"/>
          <xsd:enumeration value="En Diseño Gráfico"/>
          <xsd:enumeration value="Diseño Gráfico OK"/>
          <xsd:enumeration value="Finalizado"/>
        </xsd:restriction>
      </xsd:simpleType>
    </xsd:element>
    <xsd:element name="Asignado_x0020_a" ma:index="9" nillable="true" ma:displayName="Asignado a" ma:list="UserInfo" ma:SharePointGroup="0" ma:internalName="Asignado_x0020_a"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echa_x0020_de_x0020_Vencimiento" ma:index="10" nillable="true" ma:displayName="Fecha de Vencimiento" ma:format="DateOnly" ma:internalName="Fecha_x0020_de_x0020_Vencimiento">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stado xmlns="a150fe00-1c53-46dc-80fb-b2dbdb01b085">Diseño Gráfico OK</Estado>
    <Fecha_x0020_de_x0020_Vencimiento xmlns="a150fe00-1c53-46dc-80fb-b2dbdb01b085" xsi:nil="true"/>
    <Asignado_x0020_a xmlns="a150fe00-1c53-46dc-80fb-b2dbdb01b085">
      <UserInfo>
        <DisplayName>Brenda Aguilar Bastías</DisplayName>
        <AccountId>7412</AccountId>
        <AccountType/>
      </UserInfo>
    </Asignado_x0020_a>
  </documentManagement>
</p:properties>
</file>

<file path=customXml/itemProps1.xml><?xml version="1.0" encoding="utf-8"?>
<ds:datastoreItem xmlns:ds="http://schemas.openxmlformats.org/officeDocument/2006/customXml" ds:itemID="{22D05DC8-5797-4C88-92FF-1418553843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50fe00-1c53-46dc-80fb-b2dbdb01b0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187B33-FB65-45F8-92D9-2F0A3E72C1AB}">
  <ds:schemaRefs>
    <ds:schemaRef ds:uri="http://schemas.microsoft.com/sharepoint/v3/contenttype/forms"/>
  </ds:schemaRefs>
</ds:datastoreItem>
</file>

<file path=customXml/itemProps3.xml><?xml version="1.0" encoding="utf-8"?>
<ds:datastoreItem xmlns:ds="http://schemas.openxmlformats.org/officeDocument/2006/customXml" ds:itemID="{FF816F49-595F-403B-B63E-9220CD81C7B8}">
  <ds:schemaRefs>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a150fe00-1c53-46dc-80fb-b2dbdb01b085"/>
    <ds:schemaRef ds:uri="http://www.w3.org/XML/1998/namespace"/>
    <ds:schemaRef ds:uri="http://purl.org/dc/dcmityp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2677</TotalTime>
  <Words>4453</Words>
  <Application>Microsoft Office PowerPoint</Application>
  <PresentationFormat>Panorámica</PresentationFormat>
  <Paragraphs>499</Paragraphs>
  <Slides>32</Slides>
  <Notes>32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Calibri</vt:lpstr>
      <vt:lpstr>Calibri Light</vt:lpstr>
      <vt:lpstr>Myriad pro</vt:lpstr>
      <vt:lpstr>Times New Roman</vt:lpstr>
      <vt:lpstr>Tema de Office</vt:lpstr>
      <vt:lpstr>Presentación de PowerPoint</vt:lpstr>
      <vt:lpstr>Presentación de PowerPoint</vt:lpstr>
      <vt:lpstr>Tema 1. Modelo de datos jerárquicos </vt:lpstr>
      <vt:lpstr>Tema 1. Modelo de datos jerárquicos </vt:lpstr>
      <vt:lpstr>Presentación de PowerPoint</vt:lpstr>
      <vt:lpstr>Presentación de PowerPoint</vt:lpstr>
      <vt:lpstr>Presentación de PowerPoint</vt:lpstr>
      <vt:lpstr>Tema 1. Modelo de datos jerárquicos </vt:lpstr>
      <vt:lpstr>Tema 1. Modelo de datos jerárquicos </vt:lpstr>
      <vt:lpstr>Tema 1. Modelo de datos jerárquicos </vt:lpstr>
      <vt:lpstr>Presentación de PowerPoint</vt:lpstr>
      <vt:lpstr>Presentación de PowerPoint</vt:lpstr>
      <vt:lpstr>Tema 2. Modelo de datos de red </vt:lpstr>
      <vt:lpstr>Tema 2. Modelo de datos de red  </vt:lpstr>
      <vt:lpstr>Tema 3. Modelo de datos relacional </vt:lpstr>
      <vt:lpstr>Tema 3. Modelo de datos relacional </vt:lpstr>
      <vt:lpstr>Presentación de PowerPoint</vt:lpstr>
      <vt:lpstr>Tema 3. Modelo de datos relacional </vt:lpstr>
      <vt:lpstr>Tema 3. Modelo de datos relacional </vt:lpstr>
      <vt:lpstr>Tema 4. Modelos de datos orientado a objeto</vt:lpstr>
      <vt:lpstr>Presentación de PowerPoint</vt:lpstr>
      <vt:lpstr>Presentación de PowerPoint</vt:lpstr>
      <vt:lpstr>Presentación de PowerPoint</vt:lpstr>
      <vt:lpstr>Arquitectura de un sistema de gestión de base de datos</vt:lpstr>
      <vt:lpstr>Tema 5. Consideraciones de los modelos </vt:lpstr>
      <vt:lpstr>Tema 5. Consideraciones de los modelos </vt:lpstr>
      <vt:lpstr>Tema 5. Consideraciones de los modelos </vt:lpstr>
      <vt:lpstr>Presentación de PowerPoint</vt:lpstr>
      <vt:lpstr>Presentación de PowerPoint</vt:lpstr>
      <vt:lpstr>Tema 5. Consideraciones de los modelos </vt:lpstr>
      <vt:lpstr>Referencias bibliográficas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Rod --</dc:creator>
  <cp:lastModifiedBy>JOCELYN GONZALEZ CORTES</cp:lastModifiedBy>
  <cp:revision>158</cp:revision>
  <dcterms:created xsi:type="dcterms:W3CDTF">2017-05-09T02:54:13Z</dcterms:created>
  <dcterms:modified xsi:type="dcterms:W3CDTF">2021-03-23T18:41:42Z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0x010100696708DD91543546AD12204098C89772</vt:lpwstr>
  </property>
</Properties>
</file>